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charts/chart3.xml" ContentType="application/vnd.openxmlformats-officedocument.drawingml.chart+xml"/>
  <Override PartName="/ppt/drawings/drawing2.xml" ContentType="application/vnd.openxmlformats-officedocument.drawingml.chartshapes+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6" r:id="rId2"/>
    <p:sldId id="261" r:id="rId3"/>
    <p:sldId id="258" r:id="rId4"/>
    <p:sldId id="262" r:id="rId5"/>
    <p:sldId id="263" r:id="rId6"/>
    <p:sldId id="265" r:id="rId7"/>
    <p:sldId id="298" r:id="rId8"/>
    <p:sldId id="266" r:id="rId9"/>
    <p:sldId id="269" r:id="rId10"/>
    <p:sldId id="270" r:id="rId11"/>
    <p:sldId id="276" r:id="rId12"/>
    <p:sldId id="272" r:id="rId13"/>
    <p:sldId id="301" r:id="rId14"/>
    <p:sldId id="294" r:id="rId15"/>
    <p:sldId id="296" r:id="rId16"/>
    <p:sldId id="267" r:id="rId17"/>
    <p:sldId id="278" r:id="rId18"/>
    <p:sldId id="279" r:id="rId19"/>
    <p:sldId id="280" r:id="rId20"/>
    <p:sldId id="281" r:id="rId21"/>
    <p:sldId id="285" r:id="rId22"/>
    <p:sldId id="287" r:id="rId23"/>
    <p:sldId id="286" r:id="rId24"/>
    <p:sldId id="289" r:id="rId25"/>
    <p:sldId id="288" r:id="rId26"/>
    <p:sldId id="299" r:id="rId27"/>
    <p:sldId id="300" r:id="rId28"/>
    <p:sldId id="282"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F00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2"/>
    </mc:Choice>
    <mc:Fallback>
      <c:style val="42"/>
    </mc:Fallback>
  </mc:AlternateContent>
  <c:chart>
    <c:title>
      <c:tx>
        <c:rich>
          <a:bodyPr/>
          <a:lstStyle/>
          <a:p>
            <a:pPr>
              <a:defRPr/>
            </a:pPr>
            <a:r>
              <a:rPr lang="en-US" dirty="0"/>
              <a:t>Misconceptions Answered </a:t>
            </a:r>
            <a:r>
              <a:rPr lang="en-US" dirty="0" smtClean="0"/>
              <a:t>Incorrect as “True”</a:t>
            </a:r>
            <a:endParaRPr lang="en-US" dirty="0"/>
          </a:p>
        </c:rich>
      </c:tx>
      <c:layout/>
      <c:overlay val="0"/>
    </c:title>
    <c:autoTitleDeleted val="0"/>
    <c:plotArea>
      <c:layout/>
      <c:barChart>
        <c:barDir val="col"/>
        <c:grouping val="clustered"/>
        <c:varyColors val="0"/>
        <c:ser>
          <c:idx val="0"/>
          <c:order val="0"/>
          <c:tx>
            <c:strRef>
              <c:f>Sheet1!$B$1</c:f>
              <c:strCache>
                <c:ptCount val="1"/>
                <c:pt idx="0">
                  <c:v>Year</c:v>
                </c:pt>
              </c:strCache>
            </c:strRef>
          </c:tx>
          <c:spPr>
            <a:solidFill>
              <a:schemeClr val="accent4"/>
            </a:solidFill>
          </c:spPr>
          <c:invertIfNegative val="0"/>
          <c:dPt>
            <c:idx val="0"/>
            <c:invertIfNegative val="0"/>
            <c:bubble3D val="0"/>
            <c:spPr>
              <a:solidFill>
                <a:schemeClr val="bg2"/>
              </a:solidFill>
            </c:spPr>
          </c:dPt>
          <c:dPt>
            <c:idx val="2"/>
            <c:invertIfNegative val="0"/>
            <c:bubble3D val="0"/>
            <c:spPr>
              <a:solidFill>
                <a:schemeClr val="accent6"/>
              </a:solidFill>
            </c:spPr>
          </c:dPt>
          <c:dPt>
            <c:idx val="3"/>
            <c:invertIfNegative val="0"/>
            <c:bubble3D val="0"/>
            <c:spPr>
              <a:solidFill>
                <a:schemeClr val="accent2"/>
              </a:solidFill>
            </c:spPr>
          </c:dPt>
          <c:cat>
            <c:strRef>
              <c:f>Sheet1!$A$2:$A$5</c:f>
              <c:strCache>
                <c:ptCount val="4"/>
                <c:pt idx="0">
                  <c:v>1st Year</c:v>
                </c:pt>
                <c:pt idx="1">
                  <c:v>Sophomore</c:v>
                </c:pt>
                <c:pt idx="2">
                  <c:v>Junior</c:v>
                </c:pt>
                <c:pt idx="3">
                  <c:v>Senior</c:v>
                </c:pt>
              </c:strCache>
            </c:strRef>
          </c:cat>
          <c:val>
            <c:numRef>
              <c:f>Sheet1!$B$2:$B$5</c:f>
              <c:numCache>
                <c:formatCode>General</c:formatCode>
                <c:ptCount val="4"/>
                <c:pt idx="0">
                  <c:v>30.3</c:v>
                </c:pt>
                <c:pt idx="1">
                  <c:v>29.3</c:v>
                </c:pt>
                <c:pt idx="2">
                  <c:v>26.6</c:v>
                </c:pt>
                <c:pt idx="3">
                  <c:v>23.2</c:v>
                </c:pt>
              </c:numCache>
            </c:numRef>
          </c:val>
        </c:ser>
        <c:dLbls>
          <c:showLegendKey val="0"/>
          <c:showVal val="0"/>
          <c:showCatName val="0"/>
          <c:showSerName val="0"/>
          <c:showPercent val="0"/>
          <c:showBubbleSize val="0"/>
        </c:dLbls>
        <c:gapWidth val="75"/>
        <c:axId val="26511616"/>
        <c:axId val="26525696"/>
      </c:barChart>
      <c:catAx>
        <c:axId val="26511616"/>
        <c:scaling>
          <c:orientation val="minMax"/>
        </c:scaling>
        <c:delete val="0"/>
        <c:axPos val="b"/>
        <c:majorTickMark val="none"/>
        <c:minorTickMark val="none"/>
        <c:tickLblPos val="nextTo"/>
        <c:crossAx val="26525696"/>
        <c:crosses val="autoZero"/>
        <c:auto val="1"/>
        <c:lblAlgn val="ctr"/>
        <c:lblOffset val="100"/>
        <c:noMultiLvlLbl val="0"/>
      </c:catAx>
      <c:valAx>
        <c:axId val="26525696"/>
        <c:scaling>
          <c:orientation val="minMax"/>
          <c:max val="50"/>
        </c:scaling>
        <c:delete val="0"/>
        <c:axPos val="l"/>
        <c:majorGridlines/>
        <c:numFmt formatCode="General" sourceLinked="1"/>
        <c:majorTickMark val="none"/>
        <c:minorTickMark val="none"/>
        <c:tickLblPos val="nextTo"/>
        <c:crossAx val="26511616"/>
        <c:crosses val="autoZero"/>
        <c:crossBetween val="between"/>
        <c:majorUnit val="10"/>
        <c:minorUnit val="5"/>
      </c:valAx>
    </c:plotArea>
    <c:legend>
      <c:legendPos val="b"/>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2"/>
    </mc:Choice>
    <mc:Fallback>
      <c:style val="42"/>
    </mc:Fallback>
  </mc:AlternateContent>
  <c:chart>
    <c:title>
      <c:tx>
        <c:rich>
          <a:bodyPr/>
          <a:lstStyle/>
          <a:p>
            <a:pPr>
              <a:defRPr/>
            </a:pPr>
            <a:r>
              <a:rPr lang="en-US" dirty="0"/>
              <a:t>Misconceptions Answered </a:t>
            </a:r>
            <a:r>
              <a:rPr lang="en-US" dirty="0" smtClean="0"/>
              <a:t>Incorrect</a:t>
            </a:r>
            <a:endParaRPr lang="en-US" dirty="0"/>
          </a:p>
        </c:rich>
      </c:tx>
      <c:layout/>
      <c:overlay val="0"/>
    </c:title>
    <c:autoTitleDeleted val="0"/>
    <c:plotArea>
      <c:layout/>
      <c:barChart>
        <c:barDir val="col"/>
        <c:grouping val="clustered"/>
        <c:varyColors val="0"/>
        <c:ser>
          <c:idx val="0"/>
          <c:order val="0"/>
          <c:tx>
            <c:strRef>
              <c:f>Sheet1!$B$1</c:f>
              <c:strCache>
                <c:ptCount val="1"/>
                <c:pt idx="0">
                  <c:v>Curriculum</c:v>
                </c:pt>
              </c:strCache>
            </c:strRef>
          </c:tx>
          <c:spPr>
            <a:solidFill>
              <a:schemeClr val="accent4"/>
            </a:solidFill>
          </c:spPr>
          <c:invertIfNegative val="0"/>
          <c:cat>
            <c:strRef>
              <c:f>Sheet1!$A$2:$A$5</c:f>
              <c:strCache>
                <c:ptCount val="4"/>
                <c:pt idx="0">
                  <c:v>Non-Major</c:v>
                </c:pt>
                <c:pt idx="1">
                  <c:v>Major</c:v>
                </c:pt>
                <c:pt idx="2">
                  <c:v>Statistics</c:v>
                </c:pt>
                <c:pt idx="3">
                  <c:v>Research Methods</c:v>
                </c:pt>
              </c:strCache>
            </c:strRef>
          </c:cat>
          <c:val>
            <c:numRef>
              <c:f>Sheet1!$B$2:$B$5</c:f>
              <c:numCache>
                <c:formatCode>General</c:formatCode>
                <c:ptCount val="4"/>
                <c:pt idx="0">
                  <c:v>29.5</c:v>
                </c:pt>
                <c:pt idx="1">
                  <c:v>24.6</c:v>
                </c:pt>
                <c:pt idx="2">
                  <c:v>24</c:v>
                </c:pt>
                <c:pt idx="3">
                  <c:v>22.3</c:v>
                </c:pt>
              </c:numCache>
            </c:numRef>
          </c:val>
        </c:ser>
        <c:dLbls>
          <c:showLegendKey val="0"/>
          <c:showVal val="0"/>
          <c:showCatName val="0"/>
          <c:showSerName val="0"/>
          <c:showPercent val="0"/>
          <c:showBubbleSize val="0"/>
        </c:dLbls>
        <c:gapWidth val="150"/>
        <c:axId val="26530560"/>
        <c:axId val="26662016"/>
      </c:barChart>
      <c:catAx>
        <c:axId val="26530560"/>
        <c:scaling>
          <c:orientation val="minMax"/>
        </c:scaling>
        <c:delete val="0"/>
        <c:axPos val="b"/>
        <c:majorTickMark val="out"/>
        <c:minorTickMark val="none"/>
        <c:tickLblPos val="nextTo"/>
        <c:crossAx val="26662016"/>
        <c:crosses val="autoZero"/>
        <c:auto val="1"/>
        <c:lblAlgn val="ctr"/>
        <c:lblOffset val="100"/>
        <c:noMultiLvlLbl val="0"/>
      </c:catAx>
      <c:valAx>
        <c:axId val="26662016"/>
        <c:scaling>
          <c:orientation val="minMax"/>
          <c:max val="50"/>
        </c:scaling>
        <c:delete val="0"/>
        <c:axPos val="l"/>
        <c:majorGridlines/>
        <c:numFmt formatCode="General" sourceLinked="1"/>
        <c:majorTickMark val="out"/>
        <c:minorTickMark val="none"/>
        <c:tickLblPos val="nextTo"/>
        <c:crossAx val="26530560"/>
        <c:crosses val="autoZero"/>
        <c:crossBetween val="between"/>
        <c:majorUnit val="10"/>
        <c:minorUnit val="10"/>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2"/>
    </mc:Choice>
    <mc:Fallback>
      <c:style val="42"/>
    </mc:Fallback>
  </mc:AlternateContent>
  <c:chart>
    <c:title>
      <c:tx>
        <c:rich>
          <a:bodyPr/>
          <a:lstStyle/>
          <a:p>
            <a:pPr>
              <a:defRPr/>
            </a:pPr>
            <a:r>
              <a:rPr lang="en-US" dirty="0" smtClean="0"/>
              <a:t>Misconceptions Answered Incorrect</a:t>
            </a:r>
            <a:endParaRPr lang="en-US" dirty="0"/>
          </a:p>
        </c:rich>
      </c:tx>
      <c:layout/>
      <c:overlay val="0"/>
    </c:title>
    <c:autoTitleDeleted val="0"/>
    <c:plotArea>
      <c:layout/>
      <c:barChart>
        <c:barDir val="bar"/>
        <c:grouping val="stacked"/>
        <c:varyColors val="0"/>
        <c:ser>
          <c:idx val="0"/>
          <c:order val="0"/>
          <c:tx>
            <c:strRef>
              <c:f>Sheet1!$B$1</c:f>
              <c:strCache>
                <c:ptCount val="1"/>
                <c:pt idx="0">
                  <c:v>Curriculum</c:v>
                </c:pt>
              </c:strCache>
            </c:strRef>
          </c:tx>
          <c:invertIfNegative val="0"/>
          <c:dPt>
            <c:idx val="0"/>
            <c:invertIfNegative val="0"/>
            <c:bubble3D val="0"/>
            <c:spPr>
              <a:solidFill>
                <a:schemeClr val="bg2"/>
              </a:solidFill>
            </c:spPr>
          </c:dPt>
          <c:dPt>
            <c:idx val="1"/>
            <c:invertIfNegative val="0"/>
            <c:bubble3D val="0"/>
            <c:spPr>
              <a:solidFill>
                <a:schemeClr val="accent2"/>
              </a:solidFill>
            </c:spPr>
          </c:dPt>
          <c:cat>
            <c:strRef>
              <c:f>Sheet1!$A$2:$A$3</c:f>
              <c:strCache>
                <c:ptCount val="2"/>
                <c:pt idx="0">
                  <c:v>Introductory</c:v>
                </c:pt>
                <c:pt idx="1">
                  <c:v>Senior-level</c:v>
                </c:pt>
              </c:strCache>
            </c:strRef>
          </c:cat>
          <c:val>
            <c:numRef>
              <c:f>Sheet1!$B$2:$B$3</c:f>
              <c:numCache>
                <c:formatCode>General</c:formatCode>
                <c:ptCount val="2"/>
                <c:pt idx="0">
                  <c:v>32.04</c:v>
                </c:pt>
                <c:pt idx="1">
                  <c:v>18.239999999999998</c:v>
                </c:pt>
              </c:numCache>
            </c:numRef>
          </c:val>
        </c:ser>
        <c:dLbls>
          <c:showLegendKey val="0"/>
          <c:showVal val="0"/>
          <c:showCatName val="0"/>
          <c:showSerName val="0"/>
          <c:showPercent val="0"/>
          <c:showBubbleSize val="0"/>
        </c:dLbls>
        <c:gapWidth val="75"/>
        <c:overlap val="100"/>
        <c:axId val="26610304"/>
        <c:axId val="26620288"/>
      </c:barChart>
      <c:catAx>
        <c:axId val="26610304"/>
        <c:scaling>
          <c:orientation val="minMax"/>
        </c:scaling>
        <c:delete val="0"/>
        <c:axPos val="l"/>
        <c:majorTickMark val="none"/>
        <c:minorTickMark val="none"/>
        <c:tickLblPos val="nextTo"/>
        <c:crossAx val="26620288"/>
        <c:crosses val="autoZero"/>
        <c:auto val="1"/>
        <c:lblAlgn val="ctr"/>
        <c:lblOffset val="100"/>
        <c:noMultiLvlLbl val="0"/>
      </c:catAx>
      <c:valAx>
        <c:axId val="26620288"/>
        <c:scaling>
          <c:orientation val="minMax"/>
          <c:max val="50"/>
        </c:scaling>
        <c:delete val="0"/>
        <c:axPos val="b"/>
        <c:majorGridlines/>
        <c:numFmt formatCode="General" sourceLinked="1"/>
        <c:majorTickMark val="none"/>
        <c:minorTickMark val="none"/>
        <c:tickLblPos val="nextTo"/>
        <c:crossAx val="26610304"/>
        <c:crosses val="autoZero"/>
        <c:crossBetween val="between"/>
        <c:majorUnit val="10"/>
        <c:minorUnit val="10"/>
      </c:valAx>
    </c:plotArea>
    <c:legend>
      <c:legendPos val="b"/>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2"/>
    </mc:Choice>
    <mc:Fallback>
      <c:style val="42"/>
    </mc:Fallback>
  </mc:AlternateContent>
  <c:chart>
    <c:autoTitleDeleted val="0"/>
    <c:plotArea>
      <c:layout/>
      <c:barChart>
        <c:barDir val="col"/>
        <c:grouping val="clustered"/>
        <c:varyColors val="0"/>
        <c:ser>
          <c:idx val="0"/>
          <c:order val="0"/>
          <c:tx>
            <c:strRef>
              <c:f>Sheet1!$B$1</c:f>
              <c:strCache>
                <c:ptCount val="1"/>
                <c:pt idx="0">
                  <c:v>Refutation</c:v>
                </c:pt>
              </c:strCache>
            </c:strRef>
          </c:tx>
          <c:spPr>
            <a:solidFill>
              <a:schemeClr val="accent4"/>
            </a:solidFill>
          </c:spPr>
          <c:invertIfNegative val="0"/>
          <c:cat>
            <c:strRef>
              <c:f>Sheet1!$A$2</c:f>
              <c:strCache>
                <c:ptCount val="1"/>
                <c:pt idx="0">
                  <c:v>Reading Time: Outcome Sentence</c:v>
                </c:pt>
              </c:strCache>
            </c:strRef>
          </c:cat>
          <c:val>
            <c:numRef>
              <c:f>Sheet1!$B$2</c:f>
              <c:numCache>
                <c:formatCode>General</c:formatCode>
                <c:ptCount val="1"/>
                <c:pt idx="0">
                  <c:v>2175</c:v>
                </c:pt>
              </c:numCache>
            </c:numRef>
          </c:val>
        </c:ser>
        <c:ser>
          <c:idx val="1"/>
          <c:order val="1"/>
          <c:tx>
            <c:strRef>
              <c:f>Sheet1!$C$1</c:f>
              <c:strCache>
                <c:ptCount val="1"/>
                <c:pt idx="0">
                  <c:v>No Refutation</c:v>
                </c:pt>
              </c:strCache>
            </c:strRef>
          </c:tx>
          <c:invertIfNegative val="0"/>
          <c:dPt>
            <c:idx val="0"/>
            <c:invertIfNegative val="0"/>
            <c:bubble3D val="0"/>
            <c:spPr>
              <a:solidFill>
                <a:schemeClr val="accent2"/>
              </a:solidFill>
            </c:spPr>
          </c:dPt>
          <c:cat>
            <c:strRef>
              <c:f>Sheet1!$A$2</c:f>
              <c:strCache>
                <c:ptCount val="1"/>
                <c:pt idx="0">
                  <c:v>Reading Time: Outcome Sentence</c:v>
                </c:pt>
              </c:strCache>
            </c:strRef>
          </c:cat>
          <c:val>
            <c:numRef>
              <c:f>Sheet1!$C$2</c:f>
              <c:numCache>
                <c:formatCode>General</c:formatCode>
                <c:ptCount val="1"/>
                <c:pt idx="0">
                  <c:v>2330</c:v>
                </c:pt>
              </c:numCache>
            </c:numRef>
          </c:val>
        </c:ser>
        <c:dLbls>
          <c:showLegendKey val="0"/>
          <c:showVal val="0"/>
          <c:showCatName val="0"/>
          <c:showSerName val="0"/>
          <c:showPercent val="0"/>
          <c:showBubbleSize val="0"/>
        </c:dLbls>
        <c:gapWidth val="150"/>
        <c:axId val="53732480"/>
        <c:axId val="53734016"/>
      </c:barChart>
      <c:catAx>
        <c:axId val="53732480"/>
        <c:scaling>
          <c:orientation val="minMax"/>
        </c:scaling>
        <c:delete val="0"/>
        <c:axPos val="b"/>
        <c:majorTickMark val="out"/>
        <c:minorTickMark val="none"/>
        <c:tickLblPos val="nextTo"/>
        <c:crossAx val="53734016"/>
        <c:crosses val="autoZero"/>
        <c:auto val="1"/>
        <c:lblAlgn val="ctr"/>
        <c:lblOffset val="100"/>
        <c:noMultiLvlLbl val="0"/>
      </c:catAx>
      <c:valAx>
        <c:axId val="53734016"/>
        <c:scaling>
          <c:orientation val="minMax"/>
        </c:scaling>
        <c:delete val="0"/>
        <c:axPos val="l"/>
        <c:majorGridlines/>
        <c:numFmt formatCode="General" sourceLinked="1"/>
        <c:majorTickMark val="out"/>
        <c:minorTickMark val="none"/>
        <c:tickLblPos val="nextTo"/>
        <c:crossAx val="5373248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2"/>
    </mc:Choice>
    <mc:Fallback>
      <c:style val="42"/>
    </mc:Fallback>
  </mc:AlternateContent>
  <c:chart>
    <c:autoTitleDeleted val="0"/>
    <c:plotArea>
      <c:layout/>
      <c:barChart>
        <c:barDir val="col"/>
        <c:grouping val="clustered"/>
        <c:varyColors val="0"/>
        <c:ser>
          <c:idx val="0"/>
          <c:order val="0"/>
          <c:tx>
            <c:strRef>
              <c:f>Sheet1!$B$1</c:f>
              <c:strCache>
                <c:ptCount val="1"/>
                <c:pt idx="0">
                  <c:v>Pre-Test</c:v>
                </c:pt>
              </c:strCache>
            </c:strRef>
          </c:tx>
          <c:spPr>
            <a:solidFill>
              <a:schemeClr val="accent4"/>
            </a:solidFill>
          </c:spPr>
          <c:invertIfNegative val="0"/>
          <c:dPt>
            <c:idx val="0"/>
            <c:invertIfNegative val="0"/>
            <c:bubble3D val="0"/>
          </c:dPt>
          <c:cat>
            <c:strRef>
              <c:f>Sheet1!$A$2</c:f>
              <c:strCache>
                <c:ptCount val="1"/>
                <c:pt idx="0">
                  <c:v>Misconceptons Answered Incorrect</c:v>
                </c:pt>
              </c:strCache>
            </c:strRef>
          </c:cat>
          <c:val>
            <c:numRef>
              <c:f>Sheet1!$B$2</c:f>
              <c:numCache>
                <c:formatCode>General</c:formatCode>
                <c:ptCount val="1"/>
                <c:pt idx="0">
                  <c:v>17.600000000000001</c:v>
                </c:pt>
              </c:numCache>
            </c:numRef>
          </c:val>
        </c:ser>
        <c:ser>
          <c:idx val="1"/>
          <c:order val="1"/>
          <c:tx>
            <c:strRef>
              <c:f>Sheet1!$C$1</c:f>
              <c:strCache>
                <c:ptCount val="1"/>
                <c:pt idx="0">
                  <c:v>Post-Test</c:v>
                </c:pt>
              </c:strCache>
            </c:strRef>
          </c:tx>
          <c:spPr>
            <a:solidFill>
              <a:schemeClr val="accent2"/>
            </a:solidFill>
          </c:spPr>
          <c:invertIfNegative val="0"/>
          <c:cat>
            <c:strRef>
              <c:f>Sheet1!$A$2</c:f>
              <c:strCache>
                <c:ptCount val="1"/>
                <c:pt idx="0">
                  <c:v>Misconceptons Answered Incorrect</c:v>
                </c:pt>
              </c:strCache>
            </c:strRef>
          </c:cat>
          <c:val>
            <c:numRef>
              <c:f>Sheet1!$C$2</c:f>
              <c:numCache>
                <c:formatCode>General</c:formatCode>
                <c:ptCount val="1"/>
                <c:pt idx="0">
                  <c:v>7.03</c:v>
                </c:pt>
              </c:numCache>
            </c:numRef>
          </c:val>
        </c:ser>
        <c:dLbls>
          <c:showLegendKey val="0"/>
          <c:showVal val="0"/>
          <c:showCatName val="0"/>
          <c:showSerName val="0"/>
          <c:showPercent val="0"/>
          <c:showBubbleSize val="0"/>
        </c:dLbls>
        <c:gapWidth val="150"/>
        <c:axId val="41612032"/>
        <c:axId val="41613568"/>
      </c:barChart>
      <c:catAx>
        <c:axId val="41612032"/>
        <c:scaling>
          <c:orientation val="minMax"/>
        </c:scaling>
        <c:delete val="0"/>
        <c:axPos val="b"/>
        <c:majorTickMark val="out"/>
        <c:minorTickMark val="none"/>
        <c:tickLblPos val="nextTo"/>
        <c:crossAx val="41613568"/>
        <c:crosses val="autoZero"/>
        <c:auto val="1"/>
        <c:lblAlgn val="ctr"/>
        <c:lblOffset val="100"/>
        <c:noMultiLvlLbl val="0"/>
      </c:catAx>
      <c:valAx>
        <c:axId val="41613568"/>
        <c:scaling>
          <c:orientation val="minMax"/>
          <c:max val="24"/>
          <c:min val="0"/>
        </c:scaling>
        <c:delete val="0"/>
        <c:axPos val="l"/>
        <c:majorGridlines/>
        <c:numFmt formatCode="General" sourceLinked="1"/>
        <c:majorTickMark val="out"/>
        <c:minorTickMark val="none"/>
        <c:tickLblPos val="nextTo"/>
        <c:crossAx val="41612032"/>
        <c:crosses val="autoZero"/>
        <c:crossBetween val="between"/>
        <c:majorUnit val="5"/>
        <c:minorUnit val="5"/>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2"/>
    </mc:Choice>
    <mc:Fallback>
      <c:style val="42"/>
    </mc:Fallback>
  </mc:AlternateContent>
  <c:chart>
    <c:autoTitleDeleted val="0"/>
    <c:plotArea>
      <c:layout/>
      <c:barChart>
        <c:barDir val="col"/>
        <c:grouping val="clustered"/>
        <c:varyColors val="0"/>
        <c:ser>
          <c:idx val="0"/>
          <c:order val="0"/>
          <c:tx>
            <c:strRef>
              <c:f>Sheet1!$B$1</c:f>
              <c:strCache>
                <c:ptCount val="1"/>
                <c:pt idx="0">
                  <c:v>Ref + Explanation</c:v>
                </c:pt>
              </c:strCache>
            </c:strRef>
          </c:tx>
          <c:spPr>
            <a:solidFill>
              <a:schemeClr val="accent4"/>
            </a:solidFill>
          </c:spPr>
          <c:invertIfNegative val="0"/>
          <c:cat>
            <c:strRef>
              <c:f>Sheet1!$A$2</c:f>
              <c:strCache>
                <c:ptCount val="1"/>
                <c:pt idx="0">
                  <c:v>Reading Time: Outcome Sentence</c:v>
                </c:pt>
              </c:strCache>
            </c:strRef>
          </c:cat>
          <c:val>
            <c:numRef>
              <c:f>Sheet1!$B$2</c:f>
              <c:numCache>
                <c:formatCode>General</c:formatCode>
                <c:ptCount val="1"/>
                <c:pt idx="0">
                  <c:v>2221.4499999999998</c:v>
                </c:pt>
              </c:numCache>
            </c:numRef>
          </c:val>
        </c:ser>
        <c:ser>
          <c:idx val="1"/>
          <c:order val="1"/>
          <c:tx>
            <c:strRef>
              <c:f>Sheet1!$C$1</c:f>
              <c:strCache>
                <c:ptCount val="1"/>
                <c:pt idx="0">
                  <c:v>No Ref No Exp</c:v>
                </c:pt>
              </c:strCache>
            </c:strRef>
          </c:tx>
          <c:spPr>
            <a:solidFill>
              <a:schemeClr val="accent2"/>
            </a:solidFill>
          </c:spPr>
          <c:invertIfNegative val="0"/>
          <c:cat>
            <c:strRef>
              <c:f>Sheet1!$A$2</c:f>
              <c:strCache>
                <c:ptCount val="1"/>
                <c:pt idx="0">
                  <c:v>Reading Time: Outcome Sentence</c:v>
                </c:pt>
              </c:strCache>
            </c:strRef>
          </c:cat>
          <c:val>
            <c:numRef>
              <c:f>Sheet1!$C$2</c:f>
              <c:numCache>
                <c:formatCode>General</c:formatCode>
                <c:ptCount val="1"/>
                <c:pt idx="0">
                  <c:v>2410.15</c:v>
                </c:pt>
              </c:numCache>
            </c:numRef>
          </c:val>
        </c:ser>
        <c:dLbls>
          <c:showLegendKey val="0"/>
          <c:showVal val="0"/>
          <c:showCatName val="0"/>
          <c:showSerName val="0"/>
          <c:showPercent val="0"/>
          <c:showBubbleSize val="0"/>
        </c:dLbls>
        <c:gapWidth val="150"/>
        <c:axId val="42629760"/>
        <c:axId val="42639744"/>
      </c:barChart>
      <c:catAx>
        <c:axId val="42629760"/>
        <c:scaling>
          <c:orientation val="minMax"/>
        </c:scaling>
        <c:delete val="0"/>
        <c:axPos val="b"/>
        <c:majorTickMark val="out"/>
        <c:minorTickMark val="none"/>
        <c:tickLblPos val="nextTo"/>
        <c:crossAx val="42639744"/>
        <c:crosses val="autoZero"/>
        <c:auto val="1"/>
        <c:lblAlgn val="ctr"/>
        <c:lblOffset val="100"/>
        <c:noMultiLvlLbl val="0"/>
      </c:catAx>
      <c:valAx>
        <c:axId val="42639744"/>
        <c:scaling>
          <c:orientation val="minMax"/>
        </c:scaling>
        <c:delete val="0"/>
        <c:axPos val="l"/>
        <c:majorGridlines/>
        <c:numFmt formatCode="General" sourceLinked="1"/>
        <c:majorTickMark val="out"/>
        <c:minorTickMark val="none"/>
        <c:tickLblPos val="nextTo"/>
        <c:crossAx val="4262976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2"/>
    </mc:Choice>
    <mc:Fallback>
      <c:style val="42"/>
    </mc:Fallback>
  </mc:AlternateContent>
  <c:chart>
    <c:autoTitleDeleted val="0"/>
    <c:plotArea>
      <c:layout/>
      <c:barChart>
        <c:barDir val="col"/>
        <c:grouping val="clustered"/>
        <c:varyColors val="0"/>
        <c:ser>
          <c:idx val="0"/>
          <c:order val="0"/>
          <c:tx>
            <c:strRef>
              <c:f>Sheet1!$B$1</c:f>
              <c:strCache>
                <c:ptCount val="1"/>
                <c:pt idx="0">
                  <c:v>Pre-test</c:v>
                </c:pt>
              </c:strCache>
            </c:strRef>
          </c:tx>
          <c:spPr>
            <a:solidFill>
              <a:schemeClr val="accent4"/>
            </a:solidFill>
          </c:spPr>
          <c:invertIfNegative val="0"/>
          <c:cat>
            <c:strRef>
              <c:f>Sheet1!$A$2</c:f>
              <c:strCache>
                <c:ptCount val="1"/>
                <c:pt idx="0">
                  <c:v>Misconceptons Answered Incorrectly</c:v>
                </c:pt>
              </c:strCache>
            </c:strRef>
          </c:cat>
          <c:val>
            <c:numRef>
              <c:f>Sheet1!$B$2</c:f>
              <c:numCache>
                <c:formatCode>General</c:formatCode>
                <c:ptCount val="1"/>
                <c:pt idx="0">
                  <c:v>17.82</c:v>
                </c:pt>
              </c:numCache>
            </c:numRef>
          </c:val>
        </c:ser>
        <c:ser>
          <c:idx val="1"/>
          <c:order val="1"/>
          <c:tx>
            <c:strRef>
              <c:f>Sheet1!$C$1</c:f>
              <c:strCache>
                <c:ptCount val="1"/>
                <c:pt idx="0">
                  <c:v>Post Time1</c:v>
                </c:pt>
              </c:strCache>
            </c:strRef>
          </c:tx>
          <c:spPr>
            <a:solidFill>
              <a:schemeClr val="accent2"/>
            </a:solidFill>
          </c:spPr>
          <c:invertIfNegative val="0"/>
          <c:cat>
            <c:strRef>
              <c:f>Sheet1!$A$2</c:f>
              <c:strCache>
                <c:ptCount val="1"/>
                <c:pt idx="0">
                  <c:v>Misconceptons Answered Incorrectly</c:v>
                </c:pt>
              </c:strCache>
            </c:strRef>
          </c:cat>
          <c:val>
            <c:numRef>
              <c:f>Sheet1!$C$2</c:f>
              <c:numCache>
                <c:formatCode>General</c:formatCode>
                <c:ptCount val="1"/>
                <c:pt idx="0">
                  <c:v>7.05</c:v>
                </c:pt>
              </c:numCache>
            </c:numRef>
          </c:val>
        </c:ser>
        <c:dLbls>
          <c:showLegendKey val="0"/>
          <c:showVal val="0"/>
          <c:showCatName val="0"/>
          <c:showSerName val="0"/>
          <c:showPercent val="0"/>
          <c:showBubbleSize val="0"/>
        </c:dLbls>
        <c:gapWidth val="150"/>
        <c:axId val="42658048"/>
        <c:axId val="42749952"/>
      </c:barChart>
      <c:catAx>
        <c:axId val="42658048"/>
        <c:scaling>
          <c:orientation val="minMax"/>
        </c:scaling>
        <c:delete val="0"/>
        <c:axPos val="b"/>
        <c:majorTickMark val="out"/>
        <c:minorTickMark val="none"/>
        <c:tickLblPos val="nextTo"/>
        <c:crossAx val="42749952"/>
        <c:crosses val="autoZero"/>
        <c:auto val="1"/>
        <c:lblAlgn val="ctr"/>
        <c:lblOffset val="100"/>
        <c:noMultiLvlLbl val="0"/>
      </c:catAx>
      <c:valAx>
        <c:axId val="42749952"/>
        <c:scaling>
          <c:orientation val="minMax"/>
          <c:max val="24"/>
          <c:min val="0"/>
        </c:scaling>
        <c:delete val="0"/>
        <c:axPos val="l"/>
        <c:majorGridlines/>
        <c:numFmt formatCode="General" sourceLinked="1"/>
        <c:majorTickMark val="out"/>
        <c:minorTickMark val="none"/>
        <c:tickLblPos val="nextTo"/>
        <c:crossAx val="42658048"/>
        <c:crosses val="autoZero"/>
        <c:crossBetween val="between"/>
        <c:majorUnit val="5"/>
        <c:minorUnit val="5"/>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2"/>
    </mc:Choice>
    <mc:Fallback>
      <c:style val="42"/>
    </mc:Fallback>
  </mc:AlternateContent>
  <c:chart>
    <c:autoTitleDeleted val="0"/>
    <c:plotArea>
      <c:layout/>
      <c:barChart>
        <c:barDir val="col"/>
        <c:grouping val="clustered"/>
        <c:varyColors val="0"/>
        <c:ser>
          <c:idx val="0"/>
          <c:order val="0"/>
          <c:tx>
            <c:strRef>
              <c:f>Sheet1!$B$1</c:f>
              <c:strCache>
                <c:ptCount val="1"/>
                <c:pt idx="0">
                  <c:v>Post Time 1</c:v>
                </c:pt>
              </c:strCache>
            </c:strRef>
          </c:tx>
          <c:spPr>
            <a:solidFill>
              <a:schemeClr val="accent2"/>
            </a:solidFill>
          </c:spPr>
          <c:invertIfNegative val="0"/>
          <c:cat>
            <c:strRef>
              <c:f>Sheet1!$A$2</c:f>
              <c:strCache>
                <c:ptCount val="1"/>
                <c:pt idx="0">
                  <c:v>Misconceptons Answered Incorrectly</c:v>
                </c:pt>
              </c:strCache>
            </c:strRef>
          </c:cat>
          <c:val>
            <c:numRef>
              <c:f>Sheet1!$B$2</c:f>
              <c:numCache>
                <c:formatCode>General</c:formatCode>
                <c:ptCount val="1"/>
                <c:pt idx="0">
                  <c:v>7.05</c:v>
                </c:pt>
              </c:numCache>
            </c:numRef>
          </c:val>
        </c:ser>
        <c:ser>
          <c:idx val="1"/>
          <c:order val="1"/>
          <c:tx>
            <c:strRef>
              <c:f>Sheet1!$C$1</c:f>
              <c:strCache>
                <c:ptCount val="1"/>
                <c:pt idx="0">
                  <c:v>Post Time 2</c:v>
                </c:pt>
              </c:strCache>
            </c:strRef>
          </c:tx>
          <c:spPr>
            <a:solidFill>
              <a:schemeClr val="bg2"/>
            </a:solidFill>
          </c:spPr>
          <c:invertIfNegative val="0"/>
          <c:cat>
            <c:strRef>
              <c:f>Sheet1!$A$2</c:f>
              <c:strCache>
                <c:ptCount val="1"/>
                <c:pt idx="0">
                  <c:v>Misconceptons Answered Incorrectly</c:v>
                </c:pt>
              </c:strCache>
            </c:strRef>
          </c:cat>
          <c:val>
            <c:numRef>
              <c:f>Sheet1!$C$2</c:f>
              <c:numCache>
                <c:formatCode>General</c:formatCode>
                <c:ptCount val="1"/>
                <c:pt idx="0">
                  <c:v>10.32</c:v>
                </c:pt>
              </c:numCache>
            </c:numRef>
          </c:val>
        </c:ser>
        <c:dLbls>
          <c:showLegendKey val="0"/>
          <c:showVal val="0"/>
          <c:showCatName val="0"/>
          <c:showSerName val="0"/>
          <c:showPercent val="0"/>
          <c:showBubbleSize val="0"/>
        </c:dLbls>
        <c:gapWidth val="150"/>
        <c:axId val="53942144"/>
        <c:axId val="53943680"/>
      </c:barChart>
      <c:catAx>
        <c:axId val="53942144"/>
        <c:scaling>
          <c:orientation val="minMax"/>
        </c:scaling>
        <c:delete val="0"/>
        <c:axPos val="b"/>
        <c:majorTickMark val="out"/>
        <c:minorTickMark val="none"/>
        <c:tickLblPos val="nextTo"/>
        <c:crossAx val="53943680"/>
        <c:crosses val="autoZero"/>
        <c:auto val="1"/>
        <c:lblAlgn val="ctr"/>
        <c:lblOffset val="100"/>
        <c:noMultiLvlLbl val="0"/>
      </c:catAx>
      <c:valAx>
        <c:axId val="53943680"/>
        <c:scaling>
          <c:orientation val="minMax"/>
          <c:max val="24"/>
          <c:min val="0"/>
        </c:scaling>
        <c:delete val="0"/>
        <c:axPos val="l"/>
        <c:majorGridlines/>
        <c:numFmt formatCode="General" sourceLinked="1"/>
        <c:majorTickMark val="out"/>
        <c:minorTickMark val="none"/>
        <c:tickLblPos val="nextTo"/>
        <c:crossAx val="53942144"/>
        <c:crosses val="autoZero"/>
        <c:crossBetween val="between"/>
        <c:majorUnit val="5"/>
        <c:minorUnit val="5"/>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6"/>
    </mc:Choice>
    <mc:Fallback>
      <c:style val="46"/>
    </mc:Fallback>
  </mc:AlternateContent>
  <c:chart>
    <c:autoTitleDeleted val="0"/>
    <c:plotArea>
      <c:layout/>
      <c:barChart>
        <c:barDir val="col"/>
        <c:grouping val="clustered"/>
        <c:varyColors val="0"/>
        <c:ser>
          <c:idx val="0"/>
          <c:order val="0"/>
          <c:tx>
            <c:strRef>
              <c:f>Sheet1!$B$1</c:f>
              <c:strCache>
                <c:ptCount val="1"/>
                <c:pt idx="0">
                  <c:v>Pretest</c:v>
                </c:pt>
              </c:strCache>
            </c:strRef>
          </c:tx>
          <c:spPr>
            <a:solidFill>
              <a:schemeClr val="accent4"/>
            </a:solidFill>
          </c:spPr>
          <c:invertIfNegative val="0"/>
          <c:dPt>
            <c:idx val="0"/>
            <c:invertIfNegative val="0"/>
            <c:bubble3D val="0"/>
            <c:spPr>
              <a:solidFill>
                <a:schemeClr val="accent4"/>
              </a:solidFill>
            </c:spPr>
          </c:dPt>
          <c:cat>
            <c:strRef>
              <c:f>Sheet1!$A$2</c:f>
              <c:strCache>
                <c:ptCount val="1"/>
                <c:pt idx="0">
                  <c:v>Misconceptions Answered Incorrectly</c:v>
                </c:pt>
              </c:strCache>
            </c:strRef>
          </c:cat>
          <c:val>
            <c:numRef>
              <c:f>Sheet1!$B$2</c:f>
              <c:numCache>
                <c:formatCode>General</c:formatCode>
                <c:ptCount val="1"/>
                <c:pt idx="0">
                  <c:v>17.82</c:v>
                </c:pt>
              </c:numCache>
            </c:numRef>
          </c:val>
        </c:ser>
        <c:ser>
          <c:idx val="1"/>
          <c:order val="1"/>
          <c:tx>
            <c:strRef>
              <c:f>Sheet1!$C$1</c:f>
              <c:strCache>
                <c:ptCount val="1"/>
                <c:pt idx="0">
                  <c:v>Post Time1</c:v>
                </c:pt>
              </c:strCache>
            </c:strRef>
          </c:tx>
          <c:spPr>
            <a:solidFill>
              <a:schemeClr val="accent2"/>
            </a:solidFill>
          </c:spPr>
          <c:invertIfNegative val="0"/>
          <c:cat>
            <c:strRef>
              <c:f>Sheet1!$A$2</c:f>
              <c:strCache>
                <c:ptCount val="1"/>
                <c:pt idx="0">
                  <c:v>Misconceptions Answered Incorrectly</c:v>
                </c:pt>
              </c:strCache>
            </c:strRef>
          </c:cat>
          <c:val>
            <c:numRef>
              <c:f>Sheet1!$C$2</c:f>
              <c:numCache>
                <c:formatCode>General</c:formatCode>
                <c:ptCount val="1"/>
                <c:pt idx="0">
                  <c:v>7.05</c:v>
                </c:pt>
              </c:numCache>
            </c:numRef>
          </c:val>
        </c:ser>
        <c:ser>
          <c:idx val="2"/>
          <c:order val="2"/>
          <c:tx>
            <c:strRef>
              <c:f>Sheet1!$D$1</c:f>
              <c:strCache>
                <c:ptCount val="1"/>
                <c:pt idx="0">
                  <c:v>Post Time2</c:v>
                </c:pt>
              </c:strCache>
            </c:strRef>
          </c:tx>
          <c:spPr>
            <a:solidFill>
              <a:schemeClr val="bg2"/>
            </a:solidFill>
          </c:spPr>
          <c:invertIfNegative val="0"/>
          <c:cat>
            <c:strRef>
              <c:f>Sheet1!$A$2</c:f>
              <c:strCache>
                <c:ptCount val="1"/>
                <c:pt idx="0">
                  <c:v>Misconceptions Answered Incorrectly</c:v>
                </c:pt>
              </c:strCache>
            </c:strRef>
          </c:cat>
          <c:val>
            <c:numRef>
              <c:f>Sheet1!$D$2</c:f>
              <c:numCache>
                <c:formatCode>General</c:formatCode>
                <c:ptCount val="1"/>
                <c:pt idx="0">
                  <c:v>10.32</c:v>
                </c:pt>
              </c:numCache>
            </c:numRef>
          </c:val>
        </c:ser>
        <c:dLbls>
          <c:showLegendKey val="0"/>
          <c:showVal val="0"/>
          <c:showCatName val="0"/>
          <c:showSerName val="0"/>
          <c:showPercent val="0"/>
          <c:showBubbleSize val="0"/>
        </c:dLbls>
        <c:gapWidth val="150"/>
        <c:axId val="70064768"/>
        <c:axId val="70066560"/>
      </c:barChart>
      <c:catAx>
        <c:axId val="70064768"/>
        <c:scaling>
          <c:orientation val="minMax"/>
        </c:scaling>
        <c:delete val="0"/>
        <c:axPos val="b"/>
        <c:majorTickMark val="out"/>
        <c:minorTickMark val="none"/>
        <c:tickLblPos val="nextTo"/>
        <c:crossAx val="70066560"/>
        <c:crosses val="autoZero"/>
        <c:auto val="1"/>
        <c:lblAlgn val="ctr"/>
        <c:lblOffset val="100"/>
        <c:noMultiLvlLbl val="0"/>
      </c:catAx>
      <c:valAx>
        <c:axId val="70066560"/>
        <c:scaling>
          <c:orientation val="minMax"/>
          <c:max val="24"/>
          <c:min val="0"/>
        </c:scaling>
        <c:delete val="0"/>
        <c:axPos val="l"/>
        <c:majorGridlines/>
        <c:numFmt formatCode="General" sourceLinked="1"/>
        <c:majorTickMark val="out"/>
        <c:minorTickMark val="none"/>
        <c:tickLblPos val="nextTo"/>
        <c:crossAx val="70064768"/>
        <c:crosses val="autoZero"/>
        <c:crossBetween val="between"/>
        <c:majorUnit val="5"/>
        <c:minorUnit val="5"/>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0.16729</cdr:x>
      <cdr:y>0.219</cdr:y>
    </cdr:from>
    <cdr:to>
      <cdr:x>0.38606</cdr:x>
      <cdr:y>0.37827</cdr:y>
    </cdr:to>
    <cdr:sp macro="" textlink="">
      <cdr:nvSpPr>
        <cdr:cNvPr id="4" name="Line Callout 2 3"/>
        <cdr:cNvSpPr/>
      </cdr:nvSpPr>
      <cdr:spPr>
        <a:xfrm xmlns:a="http://schemas.openxmlformats.org/drawingml/2006/main">
          <a:off x="990587" y="838214"/>
          <a:ext cx="1295419" cy="609600"/>
        </a:xfrm>
        <a:prstGeom xmlns:a="http://schemas.openxmlformats.org/drawingml/2006/main" prst="borderCallout2">
          <a:avLst>
            <a:gd name="adj1" fmla="val 191088"/>
            <a:gd name="adj2" fmla="val 320136"/>
            <a:gd name="adj3" fmla="val 16266"/>
            <a:gd name="adj4" fmla="val 166610"/>
            <a:gd name="adj5" fmla="val 142897"/>
            <a:gd name="adj6" fmla="val 16611"/>
          </a:avLst>
        </a:prstGeom>
        <a:solidFill xmlns:a="http://schemas.openxmlformats.org/drawingml/2006/main">
          <a:schemeClr val="accent5"/>
        </a:solidFill>
        <a:ln xmlns:a="http://schemas.openxmlformats.org/drawingml/2006/main" w="25400">
          <a:solidFill>
            <a:srgbClr val="FFC000">
              <a:alpha val="79000"/>
            </a:srgb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n-US" sz="1400" dirty="0" smtClean="0">
              <a:solidFill>
                <a:schemeClr val="tx1"/>
              </a:solidFill>
            </a:rPr>
            <a:t>t(38) = 3.12,</a:t>
          </a:r>
        </a:p>
        <a:p xmlns:a="http://schemas.openxmlformats.org/drawingml/2006/main">
          <a:r>
            <a:rPr lang="en-US" sz="1400" dirty="0" smtClean="0">
              <a:solidFill>
                <a:schemeClr val="tx1"/>
              </a:solidFill>
            </a:rPr>
            <a:t> p &lt; .05</a:t>
          </a:r>
        </a:p>
        <a:p xmlns:a="http://schemas.openxmlformats.org/drawingml/2006/main">
          <a:endParaRPr lang="en-US" dirty="0">
            <a:solidFill>
              <a:schemeClr val="tx1"/>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0.72976</cdr:x>
      <cdr:y>0.13936</cdr:y>
    </cdr:from>
    <cdr:to>
      <cdr:x>1</cdr:x>
      <cdr:y>0.39818</cdr:y>
    </cdr:to>
    <cdr:sp macro="" textlink="">
      <cdr:nvSpPr>
        <cdr:cNvPr id="3" name="Rounded Rectangular Callout 2"/>
        <cdr:cNvSpPr/>
      </cdr:nvSpPr>
      <cdr:spPr>
        <a:xfrm xmlns:a="http://schemas.openxmlformats.org/drawingml/2006/main">
          <a:off x="4321175" y="533400"/>
          <a:ext cx="1600200" cy="990600"/>
        </a:xfrm>
        <a:prstGeom xmlns:a="http://schemas.openxmlformats.org/drawingml/2006/main" prst="wedgeRoundRectCallout">
          <a:avLst/>
        </a:prstGeom>
        <a:solidFill xmlns:a="http://schemas.openxmlformats.org/drawingml/2006/main">
          <a:schemeClr val="accent5"/>
        </a:soli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n-US" sz="1600" dirty="0" smtClean="0">
              <a:latin typeface="Arial" pitchFamily="34" charset="0"/>
              <a:cs typeface="Arial" pitchFamily="34" charset="0"/>
            </a:rPr>
            <a:t>Significance</a:t>
          </a:r>
        </a:p>
        <a:p xmlns:a="http://schemas.openxmlformats.org/drawingml/2006/main">
          <a:r>
            <a:rPr lang="en-US" sz="1600" b="1" dirty="0" smtClean="0">
              <a:latin typeface="Arial" pitchFamily="34" charset="0"/>
              <a:cs typeface="Arial" pitchFamily="34" charset="0"/>
            </a:rPr>
            <a:t>t (46) = 8.12,</a:t>
          </a:r>
          <a:r>
            <a:rPr lang="en-US" sz="1600" dirty="0" smtClean="0">
              <a:latin typeface="Arial" pitchFamily="34" charset="0"/>
              <a:cs typeface="Arial" pitchFamily="34" charset="0"/>
            </a:rPr>
            <a:t> p &lt; .05.</a:t>
          </a:r>
          <a:endParaRPr lang="en-US" sz="16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EAA08F-C151-4A13-9BE5-6BE9FE119C3F}" type="datetimeFigureOut">
              <a:rPr lang="en-US" smtClean="0"/>
              <a:pPr/>
              <a:t>10/11/2013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44DD03-7B86-4D02-AC6E-4929D44C6DA9}" type="slidenum">
              <a:rPr lang="en-US" smtClean="0"/>
              <a:pPr/>
              <a:t>‹#›</a:t>
            </a:fld>
            <a:endParaRPr lang="en-US" dirty="0"/>
          </a:p>
        </p:txBody>
      </p:sp>
    </p:spTree>
    <p:extLst>
      <p:ext uri="{BB962C8B-B14F-4D97-AF65-F5344CB8AC3E}">
        <p14:creationId xmlns:p14="http://schemas.microsoft.com/office/powerpoint/2010/main" val="1155497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17927E0C-6614-4B4C-B773-9D300F761DA7}" type="slidenum">
              <a:rPr lang="en-US" smtClean="0"/>
              <a:pPr/>
              <a:t>12</a:t>
            </a:fld>
            <a:endParaRPr lang="en-US" dirty="0"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5E310A14-11F6-4B37-A25D-4F102BF37A35}" type="slidenum">
              <a:rPr lang="en-US" smtClean="0"/>
              <a:pPr/>
              <a:t>13</a:t>
            </a:fld>
            <a:endParaRPr lang="en-US" dirty="0"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371600"/>
          </a:xfrm>
          <a:noFill/>
          <a:ln>
            <a:noFill/>
          </a:ln>
        </p:spPr>
        <p:txBody>
          <a:bodyPr lIns="182880" tIns="182880" rIns="182880" bIns="182880" anchor="b" anchorCtr="0"/>
          <a:lstStyle>
            <a:lvl1pPr algn="l">
              <a:defRPr/>
            </a:lvl1pPr>
          </a:lstStyle>
          <a:p>
            <a:r>
              <a:rPr lang="en-US" smtClean="0"/>
              <a:t>Click to edit Master title style</a:t>
            </a:r>
            <a:endParaRPr/>
          </a:p>
        </p:txBody>
      </p:sp>
      <p:sp>
        <p:nvSpPr>
          <p:cNvPr id="3" name="Subtitle 2"/>
          <p:cNvSpPr>
            <a:spLocks noGrp="1"/>
          </p:cNvSpPr>
          <p:nvPr>
            <p:ph type="subTitle" idx="1"/>
          </p:nvPr>
        </p:nvSpPr>
        <p:spPr>
          <a:xfrm>
            <a:off x="685800" y="3657600"/>
            <a:ext cx="7772400" cy="1371600"/>
          </a:xfrm>
          <a:noFill/>
          <a:ln>
            <a:noFill/>
          </a:ln>
          <a:effectLst>
            <a:innerShdw blurRad="114300">
              <a:schemeClr val="tx1"/>
            </a:innerShdw>
          </a:effectLst>
          <a:scene3d>
            <a:camera prst="orthographicFront"/>
            <a:lightRig rig="threePt" dir="t"/>
          </a:scene3d>
          <a:sp3d>
            <a:bevelT w="12700" h="50800" prst="softRound"/>
          </a:sp3d>
        </p:spPr>
        <p:txBody>
          <a:bodyPr lIns="182880" tIns="182880" rIns="182880" bIns="182880"/>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85800" y="6508750"/>
            <a:ext cx="2133600" cy="273050"/>
          </a:xfrm>
        </p:spPr>
        <p:txBody>
          <a:bodyPr/>
          <a:lstStyle/>
          <a:p>
            <a:fld id="{6C0DDC1B-D22F-462C-B45E-2903C7B20D4B}" type="datetimeFigureOut">
              <a:rPr lang="en-US" smtClean="0"/>
              <a:pPr/>
              <a:t>10/11/2013</a:t>
            </a:fld>
            <a:endParaRPr lang="en-US" dirty="0"/>
          </a:p>
        </p:txBody>
      </p:sp>
      <p:sp>
        <p:nvSpPr>
          <p:cNvPr id="5" name="Footer Placeholder 4"/>
          <p:cNvSpPr>
            <a:spLocks noGrp="1"/>
          </p:cNvSpPr>
          <p:nvPr>
            <p:ph type="ftr" sz="quarter" idx="11"/>
          </p:nvPr>
        </p:nvSpPr>
        <p:spPr>
          <a:xfrm>
            <a:off x="3125724" y="6508750"/>
            <a:ext cx="2895600" cy="273050"/>
          </a:xfrm>
        </p:spPr>
        <p:txBody>
          <a:bodyPr/>
          <a:lstStyle/>
          <a:p>
            <a:endParaRPr lang="en-US" dirty="0"/>
          </a:p>
        </p:txBody>
      </p:sp>
      <p:sp>
        <p:nvSpPr>
          <p:cNvPr id="6" name="Slide Number Placeholder 5"/>
          <p:cNvSpPr>
            <a:spLocks noGrp="1"/>
          </p:cNvSpPr>
          <p:nvPr>
            <p:ph type="sldNum" sz="quarter" idx="12"/>
          </p:nvPr>
        </p:nvSpPr>
        <p:spPr>
          <a:xfrm>
            <a:off x="6327648" y="6508750"/>
            <a:ext cx="2130552" cy="273050"/>
          </a:xfrm>
        </p:spPr>
        <p:txBody>
          <a:bodyPr/>
          <a:lstStyle/>
          <a:p>
            <a:fld id="{88B8B249-C280-4C89-A48B-77C76C150F63}" type="slidenum">
              <a:rPr lang="en-US" smtClean="0"/>
              <a:pPr/>
              <a:t>‹#›</a:t>
            </a:fld>
            <a:endParaRPr lang="en-US" dirty="0"/>
          </a:p>
        </p:txBody>
      </p:sp>
      <p:cxnSp>
        <p:nvCxnSpPr>
          <p:cNvPr id="32" name="Straight Connector 31"/>
          <p:cNvCxnSpPr/>
          <p:nvPr/>
        </p:nvCxnSpPr>
        <p:spPr>
          <a:xfrm>
            <a:off x="0" y="3579019"/>
            <a:ext cx="9144000" cy="1588"/>
          </a:xfrm>
          <a:prstGeom prst="line">
            <a:avLst/>
          </a:prstGeom>
          <a:ln>
            <a:solidFill>
              <a:schemeClr val="tx2"/>
            </a:solidFill>
            <a:prstDash val="solid"/>
          </a:ln>
        </p:spPr>
        <p:style>
          <a:lnRef idx="1">
            <a:schemeClr val="accent1"/>
          </a:lnRef>
          <a:fillRef idx="0">
            <a:schemeClr val="accent1"/>
          </a:fillRef>
          <a:effectRef idx="0">
            <a:schemeClr val="accent1"/>
          </a:effectRef>
          <a:fontRef idx="minor">
            <a:schemeClr val="tx1"/>
          </a:fontRef>
        </p:style>
      </p:cxnSp>
      <p:grpSp>
        <p:nvGrpSpPr>
          <p:cNvPr id="7" name="Group 22"/>
          <p:cNvGrpSpPr/>
          <p:nvPr/>
        </p:nvGrpSpPr>
        <p:grpSpPr>
          <a:xfrm rot="5400000">
            <a:off x="4535424" y="2249423"/>
            <a:ext cx="91440" cy="9125712"/>
            <a:chOff x="0" y="0"/>
            <a:chExt cx="274320" cy="6858000"/>
          </a:xfrm>
        </p:grpSpPr>
        <p:sp>
          <p:nvSpPr>
            <p:cNvPr id="9" name="Rectangle 8"/>
            <p:cNvSpPr/>
            <p:nvPr/>
          </p:nvSpPr>
          <p:spPr>
            <a:xfrm>
              <a:off x="32603" y="0"/>
              <a:ext cx="60960" cy="6858000"/>
            </a:xfrm>
            <a:prstGeom prst="rect">
              <a:avLst/>
            </a:prstGeom>
            <a:solidFill>
              <a:schemeClr val="bg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0" name="Rectangle 9"/>
            <p:cNvSpPr/>
            <p:nvPr/>
          </p:nvSpPr>
          <p:spPr>
            <a:xfrm>
              <a:off x="0" y="0"/>
              <a:ext cx="30480" cy="6858000"/>
            </a:xfrm>
            <a:prstGeom prst="rect">
              <a:avLst/>
            </a:prstGeom>
            <a:solidFill>
              <a:srgbClr val="FFFFFF"/>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1" name="Rectangle 10"/>
            <p:cNvSpPr/>
            <p:nvPr/>
          </p:nvSpPr>
          <p:spPr>
            <a:xfrm>
              <a:off x="91440" y="0"/>
              <a:ext cx="30480" cy="6858000"/>
            </a:xfrm>
            <a:prstGeom prst="rect">
              <a:avLst/>
            </a:prstGeom>
            <a:solidFill>
              <a:schemeClr val="tx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2" name="Rectangle 11"/>
            <p:cNvSpPr/>
            <p:nvPr/>
          </p:nvSpPr>
          <p:spPr>
            <a:xfrm>
              <a:off x="152400" y="0"/>
              <a:ext cx="18288" cy="6858000"/>
            </a:xfrm>
            <a:prstGeom prst="rect">
              <a:avLst/>
            </a:prstGeom>
            <a:solidFill>
              <a:schemeClr val="bg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3" name="Rectangle 12"/>
            <p:cNvSpPr/>
            <p:nvPr/>
          </p:nvSpPr>
          <p:spPr>
            <a:xfrm>
              <a:off x="182880" y="0"/>
              <a:ext cx="30480" cy="6858000"/>
            </a:xfrm>
            <a:prstGeom prst="rect">
              <a:avLst/>
            </a:prstGeom>
            <a:solidFill>
              <a:schemeClr val="tx2"/>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4" name="Rectangle 13"/>
            <p:cNvSpPr/>
            <p:nvPr/>
          </p:nvSpPr>
          <p:spPr>
            <a:xfrm>
              <a:off x="213360" y="0"/>
              <a:ext cx="30480" cy="6858000"/>
            </a:xfrm>
            <a:prstGeom prst="rect">
              <a:avLst/>
            </a:prstGeom>
            <a:solidFill>
              <a:schemeClr val="accent5"/>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5" name="Rectangle 14"/>
            <p:cNvSpPr/>
            <p:nvPr/>
          </p:nvSpPr>
          <p:spPr>
            <a:xfrm>
              <a:off x="243840" y="0"/>
              <a:ext cx="30480" cy="6858000"/>
            </a:xfrm>
            <a:prstGeom prst="rect">
              <a:avLst/>
            </a:prstGeom>
            <a:solidFill>
              <a:schemeClr val="tx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6" name="Rectangle 15"/>
            <p:cNvSpPr/>
            <p:nvPr/>
          </p:nvSpPr>
          <p:spPr>
            <a:xfrm>
              <a:off x="60960" y="0"/>
              <a:ext cx="30480" cy="6858000"/>
            </a:xfrm>
            <a:prstGeom prst="rect">
              <a:avLst/>
            </a:prstGeom>
            <a:solidFill>
              <a:schemeClr val="accent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C0DDC1B-D22F-462C-B45E-2903C7B20D4B}" type="datetimeFigureOut">
              <a:rPr lang="en-US" smtClean="0"/>
              <a:pPr/>
              <a:t>10/11/2013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B8B249-C280-4C89-A48B-77C76C150F6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600200" cy="5851525"/>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398588" y="1752600"/>
            <a:ext cx="5078412" cy="4373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C0DDC1B-D22F-462C-B45E-2903C7B20D4B}" type="datetimeFigureOut">
              <a:rPr lang="en-US" smtClean="0"/>
              <a:pPr/>
              <a:t>10/11/2013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B8B249-C280-4C89-A48B-77C76C150F6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6C0DDC1B-D22F-462C-B45E-2903C7B20D4B}" type="datetimeFigureOut">
              <a:rPr lang="en-US" smtClean="0"/>
              <a:pPr/>
              <a:t>10/11/2013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B8B249-C280-4C89-A48B-77C76C150F6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37621" y="2981324"/>
            <a:ext cx="7168179" cy="1371600"/>
          </a:xfrm>
        </p:spPr>
        <p:txBody>
          <a:bodyPr lIns="182880" rIns="182880" anchor="b" anchorCtr="0"/>
          <a:lstStyle>
            <a:lvl1pPr marL="0" indent="0" algn="l">
              <a:defRPr sz="4000" b="0" cap="none" baseline="0"/>
            </a:lvl1pPr>
          </a:lstStyle>
          <a:p>
            <a:r>
              <a:rPr lang="en-US" smtClean="0"/>
              <a:t>Click to edit Master title style</a:t>
            </a:r>
            <a:endParaRPr/>
          </a:p>
        </p:txBody>
      </p:sp>
      <p:sp>
        <p:nvSpPr>
          <p:cNvPr id="3" name="Text Placeholder 2"/>
          <p:cNvSpPr>
            <a:spLocks noGrp="1"/>
          </p:cNvSpPr>
          <p:nvPr>
            <p:ph type="body" idx="1"/>
          </p:nvPr>
        </p:nvSpPr>
        <p:spPr>
          <a:xfrm>
            <a:off x="1137620" y="4519613"/>
            <a:ext cx="7168179" cy="1371600"/>
          </a:xfrm>
          <a:noFill/>
          <a:ln>
            <a:noFill/>
          </a:ln>
          <a:effectLst>
            <a:innerShdw blurRad="114300">
              <a:schemeClr val="tx1"/>
            </a:innerShdw>
          </a:effectLst>
          <a:scene3d>
            <a:camera prst="orthographicFront"/>
            <a:lightRig rig="threePt" dir="t"/>
          </a:scene3d>
          <a:sp3d>
            <a:bevelT w="12700" h="50800" prst="softRound"/>
          </a:sp3d>
        </p:spPr>
        <p:txBody>
          <a:bodyPr lIns="182880" rIns="182880" anchor="t" anchorCtr="0"/>
          <a:lstStyle>
            <a:lvl1pPr marL="0" indent="0" algn="l">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0DDC1B-D22F-462C-B45E-2903C7B20D4B}" type="datetimeFigureOut">
              <a:rPr lang="en-US" smtClean="0"/>
              <a:pPr/>
              <a:t>10/11/2013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8B8B249-C280-4C89-A48B-77C76C150F63}" type="slidenum">
              <a:rPr lang="en-US" smtClean="0"/>
              <a:pPr/>
              <a:t>‹#›</a:t>
            </a:fld>
            <a:endParaRPr lang="en-US" dirty="0"/>
          </a:p>
        </p:txBody>
      </p:sp>
      <p:cxnSp>
        <p:nvCxnSpPr>
          <p:cNvPr id="7" name="Straight Connector 6"/>
          <p:cNvCxnSpPr/>
          <p:nvPr/>
        </p:nvCxnSpPr>
        <p:spPr>
          <a:xfrm>
            <a:off x="1322294" y="4419600"/>
            <a:ext cx="7315200" cy="1588"/>
          </a:xfrm>
          <a:prstGeom prst="line">
            <a:avLst/>
          </a:prstGeom>
          <a:ln>
            <a:solidFill>
              <a:schemeClr val="tx2"/>
            </a:solidFill>
            <a:prstDash val="solid"/>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402080" y="1828799"/>
            <a:ext cx="3246120" cy="4114801"/>
          </a:xfrm>
        </p:spPr>
        <p:txBody>
          <a:bodyPr>
            <a:normAutofit/>
          </a:bodyPr>
          <a:lstStyle>
            <a:lvl1pPr>
              <a:defRPr sz="18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5225527" y="1828799"/>
            <a:ext cx="3246120" cy="4114801"/>
          </a:xfrm>
        </p:spPr>
        <p:txBody>
          <a:bodyPr>
            <a:normAutofit/>
          </a:bodyPr>
          <a:lstStyle>
            <a:lvl1pPr>
              <a:defRPr sz="18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6C0DDC1B-D22F-462C-B45E-2903C7B20D4B}" type="datetimeFigureOut">
              <a:rPr lang="en-US" smtClean="0"/>
              <a:pPr/>
              <a:t>10/11/2013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B8B249-C280-4C89-A48B-77C76C150F6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295400" y="1659685"/>
            <a:ext cx="3429000" cy="639762"/>
          </a:xfrm>
        </p:spPr>
        <p:txBody>
          <a:bodyPr anchor="ctr" anchorCtr="0">
            <a:noAutofit/>
          </a:bodyPr>
          <a:lstStyle>
            <a:lvl1pPr marL="0" indent="0" algn="ctr">
              <a:buNone/>
              <a:defRPr sz="20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86840" y="2438399"/>
            <a:ext cx="3246120" cy="3505201"/>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132294" y="1659685"/>
            <a:ext cx="3429000" cy="639762"/>
          </a:xfrm>
        </p:spPr>
        <p:txBody>
          <a:bodyPr anchor="ctr" anchorCtr="0">
            <a:noAutofit/>
          </a:bodyPr>
          <a:lstStyle>
            <a:lvl1pPr marL="0" indent="0" algn="ctr">
              <a:buNone/>
              <a:defRPr sz="20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223734" y="2438399"/>
            <a:ext cx="3246120" cy="3505201"/>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6C0DDC1B-D22F-462C-B45E-2903C7B20D4B}" type="datetimeFigureOut">
              <a:rPr lang="en-US" smtClean="0"/>
              <a:pPr/>
              <a:t>10/11/2013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8B8B249-C280-4C89-A48B-77C76C150F63}" type="slidenum">
              <a:rPr lang="en-US" smtClean="0"/>
              <a:pPr/>
              <a:t>‹#›</a:t>
            </a:fld>
            <a:endParaRPr lang="en-US" dirty="0"/>
          </a:p>
        </p:txBody>
      </p:sp>
      <p:cxnSp>
        <p:nvCxnSpPr>
          <p:cNvPr id="10" name="Straight Connector 9"/>
          <p:cNvCxnSpPr/>
          <p:nvPr/>
        </p:nvCxnSpPr>
        <p:spPr>
          <a:xfrm>
            <a:off x="1295400" y="2299447"/>
            <a:ext cx="7239000" cy="1588"/>
          </a:xfrm>
          <a:prstGeom prst="line">
            <a:avLst/>
          </a:prstGeom>
          <a:ln>
            <a:solidFill>
              <a:schemeClr val="tx2"/>
            </a:solidFill>
            <a:prstDash val="solid"/>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C0DDC1B-D22F-462C-B45E-2903C7B20D4B}" type="datetimeFigureOut">
              <a:rPr lang="en-US" smtClean="0"/>
              <a:pPr/>
              <a:t>10/11/2013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8B8B249-C280-4C89-A48B-77C76C150F63}" type="slidenum">
              <a:rPr lang="en-US" smtClean="0"/>
              <a:pPr/>
              <a:t>‹#›</a:t>
            </a:fld>
            <a:endParaRPr lang="en-US" dirty="0"/>
          </a:p>
        </p:txBody>
      </p:sp>
      <p:grpSp>
        <p:nvGrpSpPr>
          <p:cNvPr id="6" name="Group 22"/>
          <p:cNvGrpSpPr/>
          <p:nvPr/>
        </p:nvGrpSpPr>
        <p:grpSpPr>
          <a:xfrm>
            <a:off x="0" y="0"/>
            <a:ext cx="182880" cy="6858000"/>
            <a:chOff x="0" y="0"/>
            <a:chExt cx="274320" cy="6858000"/>
          </a:xfrm>
        </p:grpSpPr>
        <p:sp>
          <p:nvSpPr>
            <p:cNvPr id="7" name="Rectangle 6"/>
            <p:cNvSpPr/>
            <p:nvPr/>
          </p:nvSpPr>
          <p:spPr>
            <a:xfrm>
              <a:off x="32603" y="0"/>
              <a:ext cx="60960" cy="6858000"/>
            </a:xfrm>
            <a:prstGeom prst="rect">
              <a:avLst/>
            </a:prstGeom>
            <a:solidFill>
              <a:schemeClr val="bg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8" name="Rectangle 7"/>
            <p:cNvSpPr/>
            <p:nvPr/>
          </p:nvSpPr>
          <p:spPr>
            <a:xfrm>
              <a:off x="0" y="0"/>
              <a:ext cx="30480" cy="6858000"/>
            </a:xfrm>
            <a:prstGeom prst="rect">
              <a:avLst/>
            </a:prstGeom>
            <a:solidFill>
              <a:srgbClr val="FFFFFF"/>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9" name="Rectangle 8"/>
            <p:cNvSpPr/>
            <p:nvPr/>
          </p:nvSpPr>
          <p:spPr>
            <a:xfrm>
              <a:off x="91440" y="0"/>
              <a:ext cx="30480" cy="6858000"/>
            </a:xfrm>
            <a:prstGeom prst="rect">
              <a:avLst/>
            </a:prstGeom>
            <a:solidFill>
              <a:schemeClr val="tx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0" name="Rectangle 9"/>
            <p:cNvSpPr/>
            <p:nvPr/>
          </p:nvSpPr>
          <p:spPr>
            <a:xfrm>
              <a:off x="152400" y="0"/>
              <a:ext cx="18288" cy="6858000"/>
            </a:xfrm>
            <a:prstGeom prst="rect">
              <a:avLst/>
            </a:prstGeom>
            <a:solidFill>
              <a:schemeClr val="bg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1" name="Rectangle 10"/>
            <p:cNvSpPr/>
            <p:nvPr/>
          </p:nvSpPr>
          <p:spPr>
            <a:xfrm>
              <a:off x="182880" y="0"/>
              <a:ext cx="30480" cy="6858000"/>
            </a:xfrm>
            <a:prstGeom prst="rect">
              <a:avLst/>
            </a:prstGeom>
            <a:solidFill>
              <a:schemeClr val="tx2"/>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2" name="Rectangle 11"/>
            <p:cNvSpPr/>
            <p:nvPr/>
          </p:nvSpPr>
          <p:spPr>
            <a:xfrm>
              <a:off x="213360" y="0"/>
              <a:ext cx="30480" cy="6858000"/>
            </a:xfrm>
            <a:prstGeom prst="rect">
              <a:avLst/>
            </a:prstGeom>
            <a:solidFill>
              <a:schemeClr val="accent5"/>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3" name="Rectangle 12"/>
            <p:cNvSpPr/>
            <p:nvPr/>
          </p:nvSpPr>
          <p:spPr>
            <a:xfrm>
              <a:off x="243840" y="0"/>
              <a:ext cx="30480" cy="6858000"/>
            </a:xfrm>
            <a:prstGeom prst="rect">
              <a:avLst/>
            </a:prstGeom>
            <a:solidFill>
              <a:schemeClr val="tx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4" name="Rectangle 13"/>
            <p:cNvSpPr/>
            <p:nvPr/>
          </p:nvSpPr>
          <p:spPr>
            <a:xfrm>
              <a:off x="60960" y="0"/>
              <a:ext cx="30480" cy="6858000"/>
            </a:xfrm>
            <a:prstGeom prst="rect">
              <a:avLst/>
            </a:prstGeom>
            <a:solidFill>
              <a:schemeClr val="accent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0DDC1B-D22F-462C-B45E-2903C7B20D4B}" type="datetimeFigureOut">
              <a:rPr lang="en-US" smtClean="0"/>
              <a:pPr/>
              <a:t>10/11/2013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8B8B249-C280-4C89-A48B-77C76C150F63}" type="slidenum">
              <a:rPr lang="en-US" smtClean="0"/>
              <a:pPr/>
              <a:t>‹#›</a:t>
            </a:fld>
            <a:endParaRPr lang="en-US" dirty="0"/>
          </a:p>
        </p:txBody>
      </p:sp>
      <p:grpSp>
        <p:nvGrpSpPr>
          <p:cNvPr id="5" name="Group 22"/>
          <p:cNvGrpSpPr/>
          <p:nvPr/>
        </p:nvGrpSpPr>
        <p:grpSpPr>
          <a:xfrm>
            <a:off x="0" y="0"/>
            <a:ext cx="182880" cy="6858000"/>
            <a:chOff x="0" y="0"/>
            <a:chExt cx="274320" cy="6858000"/>
          </a:xfrm>
        </p:grpSpPr>
        <p:sp>
          <p:nvSpPr>
            <p:cNvPr id="6" name="Rectangle 5"/>
            <p:cNvSpPr/>
            <p:nvPr/>
          </p:nvSpPr>
          <p:spPr>
            <a:xfrm>
              <a:off x="32603" y="0"/>
              <a:ext cx="60960" cy="6858000"/>
            </a:xfrm>
            <a:prstGeom prst="rect">
              <a:avLst/>
            </a:prstGeom>
            <a:solidFill>
              <a:schemeClr val="bg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7" name="Rectangle 6"/>
            <p:cNvSpPr/>
            <p:nvPr/>
          </p:nvSpPr>
          <p:spPr>
            <a:xfrm>
              <a:off x="0" y="0"/>
              <a:ext cx="30480" cy="6858000"/>
            </a:xfrm>
            <a:prstGeom prst="rect">
              <a:avLst/>
            </a:prstGeom>
            <a:solidFill>
              <a:srgbClr val="FFFFFF"/>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8" name="Rectangle 7"/>
            <p:cNvSpPr/>
            <p:nvPr/>
          </p:nvSpPr>
          <p:spPr>
            <a:xfrm>
              <a:off x="91440" y="0"/>
              <a:ext cx="30480" cy="6858000"/>
            </a:xfrm>
            <a:prstGeom prst="rect">
              <a:avLst/>
            </a:prstGeom>
            <a:solidFill>
              <a:schemeClr val="tx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9" name="Rectangle 8"/>
            <p:cNvSpPr/>
            <p:nvPr/>
          </p:nvSpPr>
          <p:spPr>
            <a:xfrm>
              <a:off x="152400" y="0"/>
              <a:ext cx="18288" cy="6858000"/>
            </a:xfrm>
            <a:prstGeom prst="rect">
              <a:avLst/>
            </a:prstGeom>
            <a:solidFill>
              <a:schemeClr val="bg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0" name="Rectangle 9"/>
            <p:cNvSpPr/>
            <p:nvPr/>
          </p:nvSpPr>
          <p:spPr>
            <a:xfrm>
              <a:off x="182880" y="0"/>
              <a:ext cx="30480" cy="6858000"/>
            </a:xfrm>
            <a:prstGeom prst="rect">
              <a:avLst/>
            </a:prstGeom>
            <a:solidFill>
              <a:schemeClr val="tx2"/>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1" name="Rectangle 10"/>
            <p:cNvSpPr/>
            <p:nvPr/>
          </p:nvSpPr>
          <p:spPr>
            <a:xfrm>
              <a:off x="213360" y="0"/>
              <a:ext cx="30480" cy="6858000"/>
            </a:xfrm>
            <a:prstGeom prst="rect">
              <a:avLst/>
            </a:prstGeom>
            <a:solidFill>
              <a:schemeClr val="accent5"/>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2" name="Rectangle 11"/>
            <p:cNvSpPr/>
            <p:nvPr/>
          </p:nvSpPr>
          <p:spPr>
            <a:xfrm>
              <a:off x="243840" y="0"/>
              <a:ext cx="30480" cy="6858000"/>
            </a:xfrm>
            <a:prstGeom prst="rect">
              <a:avLst/>
            </a:prstGeom>
            <a:solidFill>
              <a:schemeClr val="tx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3" name="Rectangle 12"/>
            <p:cNvSpPr/>
            <p:nvPr/>
          </p:nvSpPr>
          <p:spPr>
            <a:xfrm>
              <a:off x="60960" y="0"/>
              <a:ext cx="30480" cy="6858000"/>
            </a:xfrm>
            <a:prstGeom prst="rect">
              <a:avLst/>
            </a:prstGeom>
            <a:solidFill>
              <a:schemeClr val="accent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2687" y="188259"/>
            <a:ext cx="3008313" cy="1246841"/>
          </a:xfrm>
        </p:spPr>
        <p:txBody>
          <a:bodyPr anchor="ctr" anchorCtr="0"/>
          <a:lstStyle>
            <a:lvl1pPr algn="l">
              <a:defRPr sz="2600" b="0"/>
            </a:lvl1pPr>
          </a:lstStyle>
          <a:p>
            <a:r>
              <a:rPr lang="en-US" smtClean="0"/>
              <a:t>Click to edit Master title style</a:t>
            </a:r>
            <a:endParaRPr/>
          </a:p>
        </p:txBody>
      </p:sp>
      <p:sp>
        <p:nvSpPr>
          <p:cNvPr id="3" name="Content Placeholder 2"/>
          <p:cNvSpPr>
            <a:spLocks noGrp="1"/>
          </p:cNvSpPr>
          <p:nvPr>
            <p:ph idx="1"/>
          </p:nvPr>
        </p:nvSpPr>
        <p:spPr>
          <a:xfrm>
            <a:off x="3886200" y="1905000"/>
            <a:ext cx="4572000" cy="4221163"/>
          </a:xfrm>
        </p:spPr>
        <p:txBody>
          <a:bodyPr>
            <a:normAutofit/>
          </a:bodyPr>
          <a:lstStyle>
            <a:lvl1pPr>
              <a:defRPr sz="20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182687" y="1676400"/>
            <a:ext cx="2246313" cy="32766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0DDC1B-D22F-462C-B45E-2903C7B20D4B}" type="datetimeFigureOut">
              <a:rPr lang="en-US" smtClean="0"/>
              <a:pPr/>
              <a:t>10/11/2013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B8B249-C280-4C89-A48B-77C76C150F63}" type="slidenum">
              <a:rPr lang="en-US" smtClean="0"/>
              <a:pPr/>
              <a:t>‹#›</a:t>
            </a:fld>
            <a:endParaRPr lang="en-US" dirty="0"/>
          </a:p>
        </p:txBody>
      </p:sp>
      <p:cxnSp>
        <p:nvCxnSpPr>
          <p:cNvPr id="8" name="Straight Connector 7"/>
          <p:cNvCxnSpPr/>
          <p:nvPr/>
        </p:nvCxnSpPr>
        <p:spPr>
          <a:xfrm rot="16200000">
            <a:off x="1431830" y="3902170"/>
            <a:ext cx="4453128" cy="1588"/>
          </a:xfrm>
          <a:prstGeom prst="line">
            <a:avLst/>
          </a:prstGeom>
          <a:ln>
            <a:solidFill>
              <a:schemeClr val="tx2"/>
            </a:solidFill>
            <a:prstDash val="solid"/>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2687" y="192024"/>
            <a:ext cx="3008376" cy="1243584"/>
          </a:xfrm>
          <a:noFill/>
          <a:ln>
            <a:noFill/>
          </a:ln>
          <a:effectLst>
            <a:innerShdw blurRad="114300">
              <a:schemeClr val="tx1"/>
            </a:innerShdw>
          </a:effectLst>
          <a:scene3d>
            <a:camera prst="orthographicFront"/>
            <a:lightRig rig="threePt" dir="t"/>
          </a:scene3d>
          <a:sp3d>
            <a:bevelT w="12700" h="50800" prst="softRound"/>
          </a:sp3d>
        </p:spPr>
        <p:txBody>
          <a:bodyPr vert="horz" lIns="182880" tIns="182880" rIns="182880" bIns="182880" rtlCol="0" anchor="ctr" anchorCtr="0">
            <a:noAutofit/>
          </a:bodyPr>
          <a:lstStyle>
            <a:lvl1pPr algn="l" defTabSz="914400" rtl="0" eaLnBrk="1" latinLnBrk="0" hangingPunct="1">
              <a:spcBef>
                <a:spcPct val="0"/>
              </a:spcBef>
              <a:buNone/>
              <a:defRPr sz="2600" b="0" kern="1200">
                <a:solidFill>
                  <a:schemeClr val="tx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3886200" y="1905000"/>
            <a:ext cx="4572000" cy="4224528"/>
          </a:xfrm>
          <a:noFill/>
          <a:ln>
            <a:prstDash val="solid"/>
          </a:ln>
        </p:spPr>
        <p:style>
          <a:lnRef idx="3">
            <a:schemeClr val="lt1"/>
          </a:lnRef>
          <a:fillRef idx="1">
            <a:schemeClr val="accent1"/>
          </a:fillRef>
          <a:effectRef idx="1">
            <a:schemeClr val="accent1"/>
          </a:effectRef>
          <a:fontRef idx="none"/>
        </p:style>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
        <p:nvSpPr>
          <p:cNvPr id="4" name="Text Placeholder 3"/>
          <p:cNvSpPr>
            <a:spLocks noGrp="1"/>
          </p:cNvSpPr>
          <p:nvPr>
            <p:ph type="body" sz="half" idx="2"/>
          </p:nvPr>
        </p:nvSpPr>
        <p:spPr>
          <a:xfrm>
            <a:off x="1182687" y="1676400"/>
            <a:ext cx="2249424" cy="3273552"/>
          </a:xfrm>
          <a:noFill/>
          <a:ln>
            <a:noFill/>
          </a:ln>
        </p:spPr>
        <p:txBody>
          <a:bodyPr vert="horz" lIns="182880" tIns="182880" rIns="182880" bIns="182880" rtlCol="0">
            <a:normAutofit/>
          </a:bodyPr>
          <a:lstStyle>
            <a:lvl1pPr marL="0" indent="0">
              <a:buNone/>
              <a:defRPr sz="14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1500"/>
              </a:spcBef>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6C0DDC1B-D22F-462C-B45E-2903C7B20D4B}" type="datetimeFigureOut">
              <a:rPr lang="en-US" smtClean="0"/>
              <a:pPr/>
              <a:t>10/11/2013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8B8B249-C280-4C89-A48B-77C76C150F63}" type="slidenum">
              <a:rPr lang="en-US" smtClean="0"/>
              <a:pPr/>
              <a:t>‹#›</a:t>
            </a:fld>
            <a:endParaRPr lang="en-US" dirty="0"/>
          </a:p>
        </p:txBody>
      </p:sp>
      <p:cxnSp>
        <p:nvCxnSpPr>
          <p:cNvPr id="8" name="Straight Connector 7"/>
          <p:cNvCxnSpPr/>
          <p:nvPr/>
        </p:nvCxnSpPr>
        <p:spPr>
          <a:xfrm rot="16200000">
            <a:off x="1431830" y="3902170"/>
            <a:ext cx="4453128" cy="1588"/>
          </a:xfrm>
          <a:prstGeom prst="line">
            <a:avLst/>
          </a:prstGeom>
          <a:ln>
            <a:solidFill>
              <a:schemeClr val="tx2"/>
            </a:solidFill>
            <a:prstDash val="solid"/>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81100" y="274638"/>
            <a:ext cx="7498080" cy="1143000"/>
          </a:xfrm>
          <a:prstGeom prst="rect">
            <a:avLst/>
          </a:prstGeom>
          <a:noFill/>
          <a:ln>
            <a:noFill/>
          </a:ln>
          <a:effectLst>
            <a:innerShdw blurRad="114300">
              <a:schemeClr val="tx1"/>
            </a:innerShdw>
          </a:effectLst>
          <a:scene3d>
            <a:camera prst="orthographicFront"/>
            <a:lightRig rig="threePt" dir="t"/>
          </a:scene3d>
          <a:sp3d>
            <a:bevelT w="12700" h="50800" prst="softRound"/>
          </a:sp3d>
        </p:spPr>
        <p:txBody>
          <a:bodyPr vert="horz" lIns="182880" tIns="182880" rIns="182880" bIns="18288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1318260" y="1734671"/>
            <a:ext cx="7223760" cy="4235823"/>
          </a:xfrm>
          <a:prstGeom prst="rect">
            <a:avLst/>
          </a:prstGeom>
          <a:noFill/>
          <a:ln>
            <a:noFill/>
          </a:ln>
        </p:spPr>
        <p:txBody>
          <a:bodyPr vert="horz" lIns="182880" tIns="182880" rIns="182880" bIns="18288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1232647" y="6508750"/>
            <a:ext cx="2133600" cy="273050"/>
          </a:xfrm>
          <a:prstGeom prst="rect">
            <a:avLst/>
          </a:prstGeom>
        </p:spPr>
        <p:txBody>
          <a:bodyPr vert="horz" lIns="91440" tIns="45720" rIns="91440" bIns="45720" rtlCol="0" anchor="ctr"/>
          <a:lstStyle>
            <a:lvl1pPr algn="l">
              <a:defRPr sz="900" b="1">
                <a:solidFill>
                  <a:schemeClr val="tx2"/>
                </a:solidFill>
              </a:defRPr>
            </a:lvl1pPr>
          </a:lstStyle>
          <a:p>
            <a:fld id="{6C0DDC1B-D22F-462C-B45E-2903C7B20D4B}" type="datetimeFigureOut">
              <a:rPr lang="en-US" smtClean="0"/>
              <a:pPr/>
              <a:t>10/11/2013</a:t>
            </a:fld>
            <a:endParaRPr lang="en-US" dirty="0"/>
          </a:p>
        </p:txBody>
      </p:sp>
      <p:sp>
        <p:nvSpPr>
          <p:cNvPr id="5" name="Footer Placeholder 4"/>
          <p:cNvSpPr>
            <a:spLocks noGrp="1"/>
          </p:cNvSpPr>
          <p:nvPr>
            <p:ph type="ftr" sz="quarter" idx="3"/>
          </p:nvPr>
        </p:nvSpPr>
        <p:spPr>
          <a:xfrm>
            <a:off x="5715000" y="6508750"/>
            <a:ext cx="2895600" cy="273050"/>
          </a:xfrm>
          <a:prstGeom prst="rect">
            <a:avLst/>
          </a:prstGeom>
        </p:spPr>
        <p:txBody>
          <a:bodyPr vert="horz" lIns="91440" tIns="45720" rIns="91440" bIns="45720" rtlCol="0" anchor="ctr"/>
          <a:lstStyle>
            <a:lvl1pPr algn="r">
              <a:defRPr sz="900" b="1">
                <a:solidFill>
                  <a:schemeClr val="tx2"/>
                </a:solidFill>
              </a:defRPr>
            </a:lvl1pPr>
          </a:lstStyle>
          <a:p>
            <a:endParaRPr lang="en-US" dirty="0"/>
          </a:p>
        </p:txBody>
      </p:sp>
      <p:sp>
        <p:nvSpPr>
          <p:cNvPr id="6" name="Slide Number Placeholder 5"/>
          <p:cNvSpPr>
            <a:spLocks noGrp="1"/>
          </p:cNvSpPr>
          <p:nvPr>
            <p:ph type="sldNum" sz="quarter" idx="4"/>
          </p:nvPr>
        </p:nvSpPr>
        <p:spPr>
          <a:xfrm>
            <a:off x="8673353" y="6508750"/>
            <a:ext cx="457200" cy="273050"/>
          </a:xfrm>
          <a:prstGeom prst="rect">
            <a:avLst/>
          </a:prstGeom>
        </p:spPr>
        <p:txBody>
          <a:bodyPr vert="horz" lIns="91440" tIns="45720" rIns="91440" bIns="45720" rtlCol="0" anchor="ctr"/>
          <a:lstStyle>
            <a:lvl1pPr algn="r">
              <a:defRPr sz="900" b="1">
                <a:solidFill>
                  <a:schemeClr val="tx2"/>
                </a:solidFill>
              </a:defRPr>
            </a:lvl1pPr>
          </a:lstStyle>
          <a:p>
            <a:fld id="{88B8B249-C280-4C89-A48B-77C76C150F63}" type="slidenum">
              <a:rPr lang="en-US" smtClean="0"/>
              <a:pPr/>
              <a:t>‹#›</a:t>
            </a:fld>
            <a:endParaRPr lang="en-US" dirty="0"/>
          </a:p>
        </p:txBody>
      </p:sp>
      <p:grpSp>
        <p:nvGrpSpPr>
          <p:cNvPr id="7" name="Group 22"/>
          <p:cNvGrpSpPr/>
          <p:nvPr/>
        </p:nvGrpSpPr>
        <p:grpSpPr>
          <a:xfrm>
            <a:off x="0" y="0"/>
            <a:ext cx="182880" cy="6858000"/>
            <a:chOff x="0" y="0"/>
            <a:chExt cx="274320" cy="6858000"/>
          </a:xfrm>
        </p:grpSpPr>
        <p:sp>
          <p:nvSpPr>
            <p:cNvPr id="21" name="Rectangle 20"/>
            <p:cNvSpPr/>
            <p:nvPr/>
          </p:nvSpPr>
          <p:spPr>
            <a:xfrm>
              <a:off x="32603" y="0"/>
              <a:ext cx="60960" cy="6858000"/>
            </a:xfrm>
            <a:prstGeom prst="rect">
              <a:avLst/>
            </a:prstGeom>
            <a:solidFill>
              <a:schemeClr val="bg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4" name="Rectangle 13"/>
            <p:cNvSpPr/>
            <p:nvPr/>
          </p:nvSpPr>
          <p:spPr>
            <a:xfrm>
              <a:off x="0" y="0"/>
              <a:ext cx="30480" cy="6858000"/>
            </a:xfrm>
            <a:prstGeom prst="rect">
              <a:avLst/>
            </a:prstGeom>
            <a:solidFill>
              <a:srgbClr val="FFFFFF"/>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6" name="Rectangle 15"/>
            <p:cNvSpPr/>
            <p:nvPr/>
          </p:nvSpPr>
          <p:spPr>
            <a:xfrm>
              <a:off x="91440" y="0"/>
              <a:ext cx="30480" cy="6858000"/>
            </a:xfrm>
            <a:prstGeom prst="rect">
              <a:avLst/>
            </a:prstGeom>
            <a:solidFill>
              <a:schemeClr val="tx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7" name="Rectangle 16"/>
            <p:cNvSpPr/>
            <p:nvPr/>
          </p:nvSpPr>
          <p:spPr>
            <a:xfrm>
              <a:off x="152400" y="0"/>
              <a:ext cx="18288" cy="6858000"/>
            </a:xfrm>
            <a:prstGeom prst="rect">
              <a:avLst/>
            </a:prstGeom>
            <a:solidFill>
              <a:schemeClr val="bg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8" name="Rectangle 17"/>
            <p:cNvSpPr/>
            <p:nvPr/>
          </p:nvSpPr>
          <p:spPr>
            <a:xfrm>
              <a:off x="182880" y="0"/>
              <a:ext cx="30480" cy="6858000"/>
            </a:xfrm>
            <a:prstGeom prst="rect">
              <a:avLst/>
            </a:prstGeom>
            <a:solidFill>
              <a:schemeClr val="tx2"/>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9" name="Rectangle 18"/>
            <p:cNvSpPr/>
            <p:nvPr/>
          </p:nvSpPr>
          <p:spPr>
            <a:xfrm>
              <a:off x="213360" y="0"/>
              <a:ext cx="30480" cy="6858000"/>
            </a:xfrm>
            <a:prstGeom prst="rect">
              <a:avLst/>
            </a:prstGeom>
            <a:solidFill>
              <a:schemeClr val="accent5"/>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0" name="Rectangle 19"/>
            <p:cNvSpPr/>
            <p:nvPr/>
          </p:nvSpPr>
          <p:spPr>
            <a:xfrm>
              <a:off x="243840" y="0"/>
              <a:ext cx="30480" cy="6858000"/>
            </a:xfrm>
            <a:prstGeom prst="rect">
              <a:avLst/>
            </a:prstGeom>
            <a:solidFill>
              <a:schemeClr val="tx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2" name="Rectangle 21"/>
            <p:cNvSpPr/>
            <p:nvPr/>
          </p:nvSpPr>
          <p:spPr>
            <a:xfrm>
              <a:off x="60960" y="0"/>
              <a:ext cx="30480" cy="6858000"/>
            </a:xfrm>
            <a:prstGeom prst="rect">
              <a:avLst/>
            </a:prstGeom>
            <a:solidFill>
              <a:schemeClr val="accent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a:solidFill>
            <a:schemeClr val="tx1"/>
          </a:solidFill>
          <a:latin typeface="+mj-lt"/>
          <a:ea typeface="+mj-ea"/>
          <a:cs typeface="+mj-cs"/>
        </a:defRPr>
      </a:lvl1pPr>
    </p:titleStyle>
    <p:bodyStyle>
      <a:lvl1pPr marL="255588" indent="-228600" algn="l" defTabSz="914400" rtl="0" eaLnBrk="1" latinLnBrk="0" hangingPunct="1">
        <a:spcBef>
          <a:spcPts val="1500"/>
        </a:spcBef>
        <a:buSzPct val="70000"/>
        <a:buFont typeface="Wingdings" pitchFamily="2" charset="2"/>
        <a:buChar char="p"/>
        <a:defRPr sz="2000" kern="1200">
          <a:solidFill>
            <a:schemeClr val="tx1"/>
          </a:solidFill>
          <a:latin typeface="+mn-lt"/>
          <a:ea typeface="+mn-ea"/>
          <a:cs typeface="+mn-cs"/>
        </a:defRPr>
      </a:lvl1pPr>
      <a:lvl2pPr marL="484632" indent="-228600" algn="l" defTabSz="914400" rtl="0" eaLnBrk="1" latinLnBrk="0" hangingPunct="1">
        <a:spcBef>
          <a:spcPts val="1500"/>
        </a:spcBef>
        <a:buClr>
          <a:schemeClr val="tx2"/>
        </a:buClr>
        <a:buFont typeface="Arial" pitchFamily="34" charset="0"/>
        <a:buChar char="•"/>
        <a:defRPr sz="1800" kern="1200">
          <a:solidFill>
            <a:schemeClr val="tx1"/>
          </a:solidFill>
          <a:latin typeface="+mn-lt"/>
          <a:ea typeface="+mn-ea"/>
          <a:cs typeface="+mn-cs"/>
        </a:defRPr>
      </a:lvl2pPr>
      <a:lvl3pPr marL="713232" indent="-228600" algn="l" defTabSz="914400" rtl="0" eaLnBrk="1" latinLnBrk="0" hangingPunct="1">
        <a:spcBef>
          <a:spcPts val="1500"/>
        </a:spcBef>
        <a:buClr>
          <a:schemeClr val="tx1"/>
        </a:buClr>
        <a:buSzPct val="70000"/>
        <a:buFont typeface="Wingdings" pitchFamily="2" charset="2"/>
        <a:buChar char="p"/>
        <a:defRPr sz="1600" kern="1200">
          <a:solidFill>
            <a:schemeClr val="tx1"/>
          </a:solidFill>
          <a:latin typeface="+mn-lt"/>
          <a:ea typeface="+mn-ea"/>
          <a:cs typeface="+mn-cs"/>
        </a:defRPr>
      </a:lvl3pPr>
      <a:lvl4pPr marL="941832" indent="-228600" algn="l" defTabSz="914400" rtl="0" eaLnBrk="1" latinLnBrk="0" hangingPunct="1">
        <a:spcBef>
          <a:spcPts val="1500"/>
        </a:spcBef>
        <a:buClr>
          <a:schemeClr val="tx2"/>
        </a:buClr>
        <a:buFont typeface="Arial" pitchFamily="34" charset="0"/>
        <a:buChar char="•"/>
        <a:defRPr sz="1600" kern="1200">
          <a:solidFill>
            <a:schemeClr val="tx1"/>
          </a:solidFill>
          <a:latin typeface="+mn-lt"/>
          <a:ea typeface="+mn-ea"/>
          <a:cs typeface="+mn-cs"/>
        </a:defRPr>
      </a:lvl4pPr>
      <a:lvl5pPr marL="1170432" indent="-228600" algn="l" defTabSz="914400" rtl="0" eaLnBrk="1" latinLnBrk="0" hangingPunct="1">
        <a:spcBef>
          <a:spcPts val="1500"/>
        </a:spcBef>
        <a:buClr>
          <a:schemeClr val="tx1"/>
        </a:buClr>
        <a:buSzPct val="70000"/>
        <a:buFont typeface="Wingdings" pitchFamily="2" charset="2"/>
        <a:buChar char="p"/>
        <a:defRPr sz="1600" kern="1200">
          <a:solidFill>
            <a:schemeClr val="tx1"/>
          </a:solidFill>
          <a:latin typeface="+mn-lt"/>
          <a:ea typeface="+mn-ea"/>
          <a:cs typeface="+mn-cs"/>
        </a:defRPr>
      </a:lvl5pPr>
      <a:lvl6pPr marL="1399032" indent="-228600" algn="l" defTabSz="914400" rtl="0" eaLnBrk="1" latinLnBrk="0" hangingPunct="1">
        <a:spcBef>
          <a:spcPts val="1500"/>
        </a:spcBef>
        <a:buFont typeface="Arial" pitchFamily="34" charset="0"/>
        <a:buChar char="•"/>
        <a:defRPr sz="1600" kern="1200">
          <a:solidFill>
            <a:schemeClr val="tx1"/>
          </a:solidFill>
          <a:latin typeface="+mn-lt"/>
          <a:ea typeface="+mn-ea"/>
          <a:cs typeface="+mn-cs"/>
        </a:defRPr>
      </a:lvl6pPr>
      <a:lvl7pPr marL="1627632" indent="-228600" algn="l" defTabSz="914400" rtl="0" eaLnBrk="1" latinLnBrk="0" hangingPunct="1">
        <a:spcBef>
          <a:spcPts val="1500"/>
        </a:spcBef>
        <a:buSzPct val="70000"/>
        <a:buFont typeface="Wingdings" pitchFamily="2" charset="2"/>
        <a:buChar char="p"/>
        <a:defRPr sz="1600" kern="1200" baseline="0">
          <a:solidFill>
            <a:schemeClr val="tx1"/>
          </a:solidFill>
          <a:latin typeface="+mn-lt"/>
          <a:ea typeface="+mn-ea"/>
          <a:cs typeface="+mn-cs"/>
        </a:defRPr>
      </a:lvl7pPr>
      <a:lvl8pPr marL="1856232" indent="-228600" algn="l" defTabSz="914400" rtl="0" eaLnBrk="1" latinLnBrk="0" hangingPunct="1">
        <a:spcBef>
          <a:spcPts val="1500"/>
        </a:spcBef>
        <a:buFont typeface="Arial" pitchFamily="34" charset="0"/>
        <a:buChar char="•"/>
        <a:defRPr sz="1600" kern="1200" baseline="0">
          <a:solidFill>
            <a:schemeClr val="tx1"/>
          </a:solidFill>
          <a:latin typeface="+mn-lt"/>
          <a:ea typeface="+mn-ea"/>
          <a:cs typeface="+mn-cs"/>
        </a:defRPr>
      </a:lvl8pPr>
      <a:lvl9pPr marL="2084832" indent="-228600" algn="l" defTabSz="914400" rtl="0" eaLnBrk="1" latinLnBrk="0" hangingPunct="1">
        <a:spcBef>
          <a:spcPts val="1500"/>
        </a:spcBef>
        <a:buSzPct val="70000"/>
        <a:buFont typeface="Wingdings" pitchFamily="2" charset="2"/>
        <a:buChar char="p"/>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22375"/>
            <a:ext cx="7772400" cy="2511425"/>
          </a:xfrm>
        </p:spPr>
        <p:txBody>
          <a:bodyPr/>
          <a:lstStyle/>
          <a:p>
            <a:r>
              <a:rPr lang="en-US" sz="2400" dirty="0" smtClean="0"/>
              <a:t>When Will They Learn? Evaluating the Pervasiveness of “50 Great Myths of Popular Psychology” in Psychology Students Toward a Process for Instruction </a:t>
            </a:r>
            <a:r>
              <a:rPr lang="en-US" dirty="0" smtClean="0"/>
              <a:t/>
            </a:r>
            <a:br>
              <a:rPr lang="en-US" dirty="0" smtClean="0"/>
            </a:br>
            <a:endParaRPr lang="en-US" dirty="0"/>
          </a:p>
        </p:txBody>
      </p:sp>
      <p:sp>
        <p:nvSpPr>
          <p:cNvPr id="3" name="Subtitle 2"/>
          <p:cNvSpPr>
            <a:spLocks noGrp="1"/>
          </p:cNvSpPr>
          <p:nvPr>
            <p:ph type="subTitle" idx="1"/>
          </p:nvPr>
        </p:nvSpPr>
        <p:spPr/>
        <p:txBody>
          <a:bodyPr/>
          <a:lstStyle/>
          <a:p>
            <a:pPr algn="ctr"/>
            <a:r>
              <a:rPr lang="en-US" sz="2400" b="1" dirty="0" smtClean="0">
                <a:solidFill>
                  <a:srgbClr val="3F0058"/>
                </a:solidFill>
              </a:rPr>
              <a:t>Karla A. Lassonde, </a:t>
            </a:r>
          </a:p>
          <a:p>
            <a:pPr algn="ctr"/>
            <a:r>
              <a:rPr lang="en-US" sz="2400" b="1" dirty="0" err="1" smtClean="0">
                <a:solidFill>
                  <a:srgbClr val="3F0058"/>
                </a:solidFill>
              </a:rPr>
              <a:t>Panayiota</a:t>
            </a:r>
            <a:r>
              <a:rPr lang="en-US" sz="2400" b="1" dirty="0" smtClean="0">
                <a:solidFill>
                  <a:srgbClr val="3F0058"/>
                </a:solidFill>
              </a:rPr>
              <a:t> </a:t>
            </a:r>
            <a:r>
              <a:rPr lang="en-US" sz="2400" b="1" dirty="0" err="1" smtClean="0">
                <a:solidFill>
                  <a:srgbClr val="3F0058"/>
                </a:solidFill>
              </a:rPr>
              <a:t>Kendeou</a:t>
            </a:r>
            <a:r>
              <a:rPr lang="en-US" sz="2400" b="1" dirty="0" smtClean="0">
                <a:solidFill>
                  <a:srgbClr val="3F0058"/>
                </a:solidFill>
              </a:rPr>
              <a:t>, &amp; Edward J. O’Brien</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F0058"/>
                </a:solidFill>
              </a:rPr>
              <a:t>Experiment #2 Results</a:t>
            </a:r>
            <a:endParaRPr lang="en-US" dirty="0">
              <a:solidFill>
                <a:srgbClr val="3F0058"/>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80976790"/>
              </p:ext>
            </p:extLst>
          </p:nvPr>
        </p:nvGraphicFramePr>
        <p:xfrm>
          <a:off x="1371600" y="1371600"/>
          <a:ext cx="5921375" cy="3827462"/>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457200" y="5410200"/>
            <a:ext cx="8991600" cy="830997"/>
          </a:xfrm>
          <a:prstGeom prst="rect">
            <a:avLst/>
          </a:prstGeom>
          <a:noFill/>
        </p:spPr>
        <p:txBody>
          <a:bodyPr wrap="square" rtlCol="0">
            <a:spAutoFit/>
          </a:bodyPr>
          <a:lstStyle/>
          <a:p>
            <a:pPr algn="ctr"/>
            <a:r>
              <a:rPr lang="en-US" sz="2400" dirty="0" smtClean="0">
                <a:solidFill>
                  <a:srgbClr val="FF0000"/>
                </a:solidFill>
              </a:rPr>
              <a:t>Confirms benefit of Psychology curriculum in revising misconception knowledge</a:t>
            </a:r>
            <a:endParaRPr lang="en-US" sz="2400"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p:cNvSpPr>
            <a:spLocks noGrp="1"/>
          </p:cNvSpPr>
          <p:nvPr>
            <p:ph type="title"/>
          </p:nvPr>
        </p:nvSpPr>
        <p:spPr>
          <a:xfrm>
            <a:off x="457200" y="76200"/>
            <a:ext cx="8229600" cy="1143000"/>
          </a:xfrm>
        </p:spPr>
        <p:txBody>
          <a:bodyPr/>
          <a:lstStyle/>
          <a:p>
            <a:pPr eaLnBrk="1" hangingPunct="1"/>
            <a:r>
              <a:rPr lang="en-US" dirty="0" smtClean="0"/>
              <a:t/>
            </a:r>
            <a:br>
              <a:rPr lang="en-US" dirty="0" smtClean="0"/>
            </a:br>
            <a:r>
              <a:rPr lang="en-US" dirty="0" smtClean="0">
                <a:solidFill>
                  <a:srgbClr val="3F0058"/>
                </a:solidFill>
              </a:rPr>
              <a:t>Revising Misconceptions</a:t>
            </a:r>
            <a:r>
              <a:rPr lang="en-US" dirty="0" smtClean="0"/>
              <a:t/>
            </a:r>
            <a:br>
              <a:rPr lang="en-US" dirty="0" smtClean="0"/>
            </a:br>
            <a:r>
              <a:rPr lang="en-US" dirty="0" smtClean="0">
                <a:latin typeface="Arial" charset="0"/>
              </a:rPr>
              <a:t> </a:t>
            </a:r>
          </a:p>
        </p:txBody>
      </p:sp>
      <p:sp>
        <p:nvSpPr>
          <p:cNvPr id="20483" name="Content Placeholder 4"/>
          <p:cNvSpPr>
            <a:spLocks noGrp="1"/>
          </p:cNvSpPr>
          <p:nvPr>
            <p:ph idx="1"/>
          </p:nvPr>
        </p:nvSpPr>
        <p:spPr>
          <a:xfrm>
            <a:off x="304800" y="1066800"/>
            <a:ext cx="8686800" cy="5257799"/>
          </a:xfrm>
        </p:spPr>
        <p:txBody>
          <a:bodyPr>
            <a:normAutofit fontScale="92500" lnSpcReduction="20000"/>
          </a:bodyPr>
          <a:lstStyle/>
          <a:p>
            <a:pPr eaLnBrk="1" hangingPunct="1">
              <a:buNone/>
            </a:pPr>
            <a:r>
              <a:rPr lang="en-US" sz="2400" b="1" dirty="0" smtClean="0">
                <a:solidFill>
                  <a:srgbClr val="00B050"/>
                </a:solidFill>
                <a:latin typeface="Arial" charset="0"/>
              </a:rPr>
              <a:t>Conceptual Change </a:t>
            </a:r>
            <a:r>
              <a:rPr lang="en-US" sz="2400" dirty="0" smtClean="0">
                <a:latin typeface="Arial" charset="0"/>
              </a:rPr>
              <a:t>– recognition of dissonance and new knowledge to update beliefs </a:t>
            </a:r>
          </a:p>
          <a:p>
            <a:pPr eaLnBrk="1" hangingPunct="1">
              <a:buNone/>
            </a:pPr>
            <a:r>
              <a:rPr lang="en-US" sz="2400" dirty="0" smtClean="0">
                <a:latin typeface="Arial" charset="0"/>
              </a:rPr>
              <a:t>	CC Theory in Science, Posner et al. (1982)</a:t>
            </a:r>
          </a:p>
          <a:p>
            <a:pPr eaLnBrk="1" hangingPunct="1">
              <a:buNone/>
            </a:pPr>
            <a:r>
              <a:rPr lang="en-US" sz="2400" b="1" dirty="0" smtClean="0">
                <a:solidFill>
                  <a:srgbClr val="00B050"/>
                </a:solidFill>
                <a:latin typeface="Arial" charset="0"/>
              </a:rPr>
              <a:t>Refutation Texts </a:t>
            </a:r>
            <a:r>
              <a:rPr lang="en-US" sz="2400" dirty="0" smtClean="0">
                <a:latin typeface="Arial" charset="0"/>
              </a:rPr>
              <a:t>– present “correct” information to directly contradict a misconception (Kowalski &amp; Taylor (2009))</a:t>
            </a:r>
          </a:p>
          <a:p>
            <a:pPr eaLnBrk="1" hangingPunct="1">
              <a:buNone/>
            </a:pPr>
            <a:r>
              <a:rPr lang="en-US" sz="2400" b="1" dirty="0" smtClean="0">
                <a:solidFill>
                  <a:srgbClr val="00B050"/>
                </a:solidFill>
                <a:latin typeface="Arial" charset="0"/>
              </a:rPr>
              <a:t>Reading comprehension </a:t>
            </a:r>
            <a:r>
              <a:rPr lang="en-US" sz="2400" dirty="0" smtClean="0">
                <a:latin typeface="Arial" charset="0"/>
              </a:rPr>
              <a:t>= incorporation of explicit text with related information in memory</a:t>
            </a:r>
          </a:p>
          <a:p>
            <a:pPr algn="ctr" eaLnBrk="1" hangingPunct="1">
              <a:buFont typeface="Wingdings" pitchFamily="2" charset="2"/>
              <a:buNone/>
            </a:pPr>
            <a:r>
              <a:rPr lang="en-US" sz="2400" dirty="0" smtClean="0">
                <a:latin typeface="Arial" charset="0"/>
              </a:rPr>
              <a:t>Comprehension is influenced by memory:</a:t>
            </a:r>
          </a:p>
          <a:p>
            <a:pPr algn="ctr" eaLnBrk="1" hangingPunct="1">
              <a:buFont typeface="Wingdings" pitchFamily="2" charset="2"/>
              <a:buNone/>
            </a:pPr>
            <a:endParaRPr lang="en-US" dirty="0" smtClean="0"/>
          </a:p>
          <a:p>
            <a:pPr algn="ctr" eaLnBrk="1" hangingPunct="1">
              <a:buFont typeface="Wingdings" pitchFamily="2" charset="2"/>
              <a:buNone/>
            </a:pPr>
            <a:endParaRPr lang="en-US" dirty="0" smtClean="0"/>
          </a:p>
          <a:p>
            <a:pPr eaLnBrk="1" hangingPunct="1">
              <a:buFont typeface="Wingdings" pitchFamily="2" charset="2"/>
              <a:buNone/>
            </a:pPr>
            <a:r>
              <a:rPr lang="en-US" sz="2400" dirty="0" smtClean="0"/>
              <a:t>		</a:t>
            </a:r>
          </a:p>
          <a:p>
            <a:pPr eaLnBrk="1" hangingPunct="1">
              <a:buFont typeface="Wingdings" pitchFamily="2" charset="2"/>
              <a:buNone/>
            </a:pPr>
            <a:r>
              <a:rPr lang="en-US" sz="2400" b="1" dirty="0" smtClean="0">
                <a:solidFill>
                  <a:srgbClr val="00B050"/>
                </a:solidFill>
                <a:latin typeface="Arial" charset="0"/>
              </a:rPr>
              <a:t>ACTIVATION</a:t>
            </a:r>
            <a:r>
              <a:rPr lang="en-US" sz="2400" dirty="0" smtClean="0">
                <a:solidFill>
                  <a:srgbClr val="00B050"/>
                </a:solidFill>
                <a:latin typeface="Arial" charset="0"/>
              </a:rPr>
              <a:t> </a:t>
            </a:r>
            <a:r>
              <a:rPr lang="en-US" sz="2400" dirty="0" smtClean="0">
                <a:latin typeface="Arial" charset="0"/>
              </a:rPr>
              <a:t>of Misconception Knowledge </a:t>
            </a:r>
            <a:r>
              <a:rPr lang="en-US" sz="2400" b="1" dirty="0" smtClean="0">
                <a:solidFill>
                  <a:srgbClr val="00B050"/>
                </a:solidFill>
                <a:latin typeface="Arial" charset="0"/>
              </a:rPr>
              <a:t>INTEGRATION</a:t>
            </a:r>
            <a:r>
              <a:rPr lang="en-US" sz="2400" b="1" dirty="0" smtClean="0">
                <a:solidFill>
                  <a:schemeClr val="accent5">
                    <a:lumMod val="75000"/>
                  </a:schemeClr>
                </a:solidFill>
                <a:latin typeface="Arial" charset="0"/>
              </a:rPr>
              <a:t> </a:t>
            </a:r>
            <a:r>
              <a:rPr lang="en-US" sz="2400" dirty="0" smtClean="0">
                <a:latin typeface="Arial" charset="0"/>
              </a:rPr>
              <a:t>of Text</a:t>
            </a:r>
          </a:p>
        </p:txBody>
      </p:sp>
      <p:grpSp>
        <p:nvGrpSpPr>
          <p:cNvPr id="12" name="Group 11"/>
          <p:cNvGrpSpPr/>
          <p:nvPr/>
        </p:nvGrpSpPr>
        <p:grpSpPr>
          <a:xfrm>
            <a:off x="2514600" y="4419600"/>
            <a:ext cx="3810000" cy="1219200"/>
            <a:chOff x="2514600" y="4419600"/>
            <a:chExt cx="3810000" cy="1219200"/>
          </a:xfrm>
          <a:solidFill>
            <a:schemeClr val="accent4"/>
          </a:solidFill>
        </p:grpSpPr>
        <p:sp>
          <p:nvSpPr>
            <p:cNvPr id="4" name="Down Arrow 3"/>
            <p:cNvSpPr/>
            <p:nvPr/>
          </p:nvSpPr>
          <p:spPr>
            <a:xfrm>
              <a:off x="2514600" y="4419600"/>
              <a:ext cx="838200" cy="914400"/>
            </a:xfrm>
            <a:prstGeom prst="downArrow">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Down Arrow 4"/>
            <p:cNvSpPr/>
            <p:nvPr/>
          </p:nvSpPr>
          <p:spPr>
            <a:xfrm>
              <a:off x="5486400" y="4419600"/>
              <a:ext cx="838200" cy="914400"/>
            </a:xfrm>
            <a:prstGeom prst="downArrow">
              <a:avLst/>
            </a:prstGeom>
            <a:gr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Plus 5"/>
            <p:cNvSpPr/>
            <p:nvPr/>
          </p:nvSpPr>
          <p:spPr>
            <a:xfrm>
              <a:off x="3962400" y="4800600"/>
              <a:ext cx="838200" cy="838200"/>
            </a:xfrm>
            <a:prstGeom prst="mathPlu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48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48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274638"/>
            <a:ext cx="7993380" cy="1143000"/>
          </a:xfrm>
        </p:spPr>
        <p:txBody>
          <a:bodyPr/>
          <a:lstStyle/>
          <a:p>
            <a:r>
              <a:rPr lang="en-US" dirty="0">
                <a:solidFill>
                  <a:srgbClr val="3F0058"/>
                </a:solidFill>
              </a:rPr>
              <a:t/>
            </a:r>
            <a:br>
              <a:rPr lang="en-US" dirty="0">
                <a:solidFill>
                  <a:srgbClr val="3F0058"/>
                </a:solidFill>
              </a:rPr>
            </a:br>
            <a:r>
              <a:rPr lang="en-US" dirty="0" smtClean="0">
                <a:solidFill>
                  <a:srgbClr val="3F0058"/>
                </a:solidFill>
              </a:rPr>
              <a:t>Resonance </a:t>
            </a:r>
            <a:r>
              <a:rPr lang="en-US" dirty="0">
                <a:solidFill>
                  <a:srgbClr val="3F0058"/>
                </a:solidFill>
              </a:rPr>
              <a:t>Model of Text Comprehension</a:t>
            </a:r>
            <a:br>
              <a:rPr lang="en-US" dirty="0">
                <a:solidFill>
                  <a:srgbClr val="3F0058"/>
                </a:solidFill>
              </a:rPr>
            </a:br>
            <a:endParaRPr lang="en-US" dirty="0" smtClean="0">
              <a:solidFill>
                <a:srgbClr val="3F0058"/>
              </a:solidFill>
            </a:endParaRPr>
          </a:p>
        </p:txBody>
      </p:sp>
      <p:sp>
        <p:nvSpPr>
          <p:cNvPr id="13315" name="Rectangle 3"/>
          <p:cNvSpPr>
            <a:spLocks noGrp="1" noChangeArrowheads="1"/>
          </p:cNvSpPr>
          <p:nvPr>
            <p:ph type="body" idx="1"/>
          </p:nvPr>
        </p:nvSpPr>
        <p:spPr>
          <a:xfrm>
            <a:off x="685800" y="1860177"/>
            <a:ext cx="7856220" cy="4235823"/>
          </a:xfrm>
        </p:spPr>
        <p:txBody>
          <a:bodyPr/>
          <a:lstStyle/>
          <a:p>
            <a:pPr eaLnBrk="1" hangingPunct="1"/>
            <a:r>
              <a:rPr lang="en-US" sz="2400" dirty="0" smtClean="0"/>
              <a:t>While reading a </a:t>
            </a:r>
            <a:r>
              <a:rPr lang="en-US" sz="2400" dirty="0" smtClean="0">
                <a:solidFill>
                  <a:schemeClr val="accent4"/>
                </a:solidFill>
              </a:rPr>
              <a:t>SIGNAL</a:t>
            </a:r>
            <a:r>
              <a:rPr lang="en-US" sz="2400" dirty="0" smtClean="0"/>
              <a:t> is sent out to</a:t>
            </a:r>
            <a:r>
              <a:rPr lang="en-US" sz="2400" dirty="0" smtClean="0">
                <a:solidFill>
                  <a:schemeClr val="accent1"/>
                </a:solidFill>
              </a:rPr>
              <a:t> </a:t>
            </a:r>
            <a:r>
              <a:rPr lang="en-US" sz="2400" dirty="0" smtClean="0">
                <a:solidFill>
                  <a:schemeClr val="accent4"/>
                </a:solidFill>
              </a:rPr>
              <a:t>ALL </a:t>
            </a:r>
            <a:r>
              <a:rPr lang="en-US" sz="2400" dirty="0" smtClean="0"/>
              <a:t>of memory.</a:t>
            </a:r>
          </a:p>
          <a:p>
            <a:pPr eaLnBrk="1" hangingPunct="1"/>
            <a:r>
              <a:rPr lang="en-US" sz="2400" dirty="0" smtClean="0"/>
              <a:t>The degree to which information resonates is a function of the degree of feature overlap.</a:t>
            </a:r>
          </a:p>
          <a:p>
            <a:r>
              <a:rPr lang="en-US" sz="2400" dirty="0"/>
              <a:t>An easy way to think about this process is to use a </a:t>
            </a:r>
            <a:r>
              <a:rPr lang="en-US" sz="2400" dirty="0">
                <a:solidFill>
                  <a:schemeClr val="accent4"/>
                </a:solidFill>
              </a:rPr>
              <a:t>TUNING FORK </a:t>
            </a:r>
            <a:r>
              <a:rPr lang="en-US" sz="2400" dirty="0"/>
              <a:t>metaphor.</a:t>
            </a:r>
          </a:p>
          <a:p>
            <a:pPr eaLnBrk="1" hangingPunct="1">
              <a:buFont typeface="Wingdings" pitchFamily="2" charset="2"/>
              <a:buNone/>
            </a:pPr>
            <a:endParaRPr lang="en-US" dirty="0" smtClean="0"/>
          </a:p>
          <a:p>
            <a:pPr lvl="1" eaLnBrk="1" hangingPunct="1">
              <a:buFont typeface="Wingdings" pitchFamily="2" charset="2"/>
              <a:buNone/>
            </a:pPr>
            <a:endParaRPr lang="en-US" dirty="0" smtClean="0"/>
          </a:p>
        </p:txBody>
      </p:sp>
      <p:sp>
        <p:nvSpPr>
          <p:cNvPr id="4" name="TextBox 3"/>
          <p:cNvSpPr txBox="1"/>
          <p:nvPr/>
        </p:nvSpPr>
        <p:spPr>
          <a:xfrm>
            <a:off x="762000" y="1447800"/>
            <a:ext cx="5791200" cy="646331"/>
          </a:xfrm>
          <a:prstGeom prst="rect">
            <a:avLst/>
          </a:prstGeom>
          <a:noFill/>
        </p:spPr>
        <p:txBody>
          <a:bodyPr wrap="square" rtlCol="0">
            <a:spAutoFit/>
          </a:bodyPr>
          <a:lstStyle/>
          <a:p>
            <a:r>
              <a:rPr lang="en-US" b="1" dirty="0">
                <a:solidFill>
                  <a:srgbClr val="3F0058"/>
                </a:solidFill>
              </a:rPr>
              <a:t>(Myers &amp; O’Brien, 1998; O’Brien &amp; Myers, 1999)</a:t>
            </a:r>
          </a:p>
          <a:p>
            <a:endParaRPr lang="en-US"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0" y="0"/>
            <a:ext cx="8229600" cy="1139825"/>
          </a:xfrm>
        </p:spPr>
        <p:txBody>
          <a:bodyPr/>
          <a:lstStyle/>
          <a:p>
            <a:pPr eaLnBrk="1" hangingPunct="1"/>
            <a:r>
              <a:rPr lang="en-US" dirty="0" smtClean="0"/>
              <a:t>      Resonance Model </a:t>
            </a:r>
          </a:p>
        </p:txBody>
      </p:sp>
      <p:pic>
        <p:nvPicPr>
          <p:cNvPr id="64515" name="Picture 3" descr="fork"/>
          <p:cNvPicPr>
            <a:picLocks noChangeAspect="1" noChangeArrowheads="1"/>
          </p:cNvPicPr>
          <p:nvPr/>
        </p:nvPicPr>
        <p:blipFill>
          <a:blip r:embed="rId4" cstate="print"/>
          <a:srcRect/>
          <a:stretch>
            <a:fillRect/>
          </a:stretch>
        </p:blipFill>
        <p:spPr bwMode="auto">
          <a:xfrm>
            <a:off x="3124200" y="3352800"/>
            <a:ext cx="2867025" cy="2676525"/>
          </a:xfrm>
          <a:prstGeom prst="rect">
            <a:avLst/>
          </a:prstGeom>
          <a:noFill/>
          <a:ln w="9525">
            <a:noFill/>
            <a:miter lim="800000"/>
            <a:headEnd/>
            <a:tailEnd/>
          </a:ln>
        </p:spPr>
      </p:pic>
      <p:sp>
        <p:nvSpPr>
          <p:cNvPr id="14340" name="Rectangle 4"/>
          <p:cNvSpPr>
            <a:spLocks noChangeArrowheads="1"/>
          </p:cNvSpPr>
          <p:nvPr/>
        </p:nvSpPr>
        <p:spPr bwMode="auto">
          <a:xfrm>
            <a:off x="2362200" y="1143000"/>
            <a:ext cx="4419600" cy="457200"/>
          </a:xfrm>
          <a:prstGeom prst="rect">
            <a:avLst/>
          </a:prstGeom>
          <a:solidFill>
            <a:schemeClr val="bg2"/>
          </a:solidFill>
          <a:ln w="9525">
            <a:solidFill>
              <a:schemeClr val="tx1"/>
            </a:solidFill>
            <a:miter lim="800000"/>
            <a:headEnd/>
            <a:tailEnd/>
          </a:ln>
        </p:spPr>
        <p:txBody>
          <a:bodyPr wrap="none" anchor="ctr"/>
          <a:lstStyle/>
          <a:p>
            <a:pPr algn="ctr" eaLnBrk="0" hangingPunct="0"/>
            <a:r>
              <a:rPr lang="en-US" sz="2000" dirty="0">
                <a:latin typeface="Verdana" pitchFamily="34" charset="0"/>
              </a:rPr>
              <a:t>A Signal is Sent to All of Memory</a:t>
            </a:r>
          </a:p>
        </p:txBody>
      </p:sp>
      <p:sp>
        <p:nvSpPr>
          <p:cNvPr id="14341" name="Text Box 5"/>
          <p:cNvSpPr txBox="1">
            <a:spLocks noChangeArrowheads="1"/>
          </p:cNvSpPr>
          <p:nvPr/>
        </p:nvSpPr>
        <p:spPr bwMode="auto">
          <a:xfrm rot="2353205">
            <a:off x="425450" y="3111500"/>
            <a:ext cx="1676400" cy="457200"/>
          </a:xfrm>
          <a:prstGeom prst="rect">
            <a:avLst/>
          </a:prstGeom>
          <a:noFill/>
          <a:ln w="9525">
            <a:noFill/>
            <a:miter lim="800000"/>
            <a:headEnd/>
            <a:tailEnd/>
          </a:ln>
        </p:spPr>
        <p:txBody>
          <a:bodyPr>
            <a:spAutoFit/>
          </a:bodyPr>
          <a:lstStyle/>
          <a:p>
            <a:pPr algn="ctr" eaLnBrk="0" hangingPunct="0">
              <a:spcBef>
                <a:spcPct val="50000"/>
              </a:spcBef>
            </a:pPr>
            <a:r>
              <a:rPr lang="en-US" sz="2400" b="1" dirty="0">
                <a:solidFill>
                  <a:schemeClr val="accent4"/>
                </a:solidFill>
                <a:latin typeface="Verdana" pitchFamily="34" charset="0"/>
              </a:rPr>
              <a:t>Passive</a:t>
            </a:r>
          </a:p>
        </p:txBody>
      </p:sp>
      <p:sp>
        <p:nvSpPr>
          <p:cNvPr id="14342" name="Line 6"/>
          <p:cNvSpPr>
            <a:spLocks noChangeShapeType="1"/>
          </p:cNvSpPr>
          <p:nvPr/>
        </p:nvSpPr>
        <p:spPr bwMode="auto">
          <a:xfrm flipH="1" flipV="1">
            <a:off x="838200" y="2590800"/>
            <a:ext cx="1981200" cy="1600200"/>
          </a:xfrm>
          <a:prstGeom prst="line">
            <a:avLst/>
          </a:prstGeom>
          <a:noFill/>
          <a:ln w="9525">
            <a:solidFill>
              <a:schemeClr val="tx1"/>
            </a:solidFill>
            <a:round/>
            <a:headEnd/>
            <a:tailEnd type="triangle" w="med" len="med"/>
          </a:ln>
        </p:spPr>
        <p:txBody>
          <a:bodyPr/>
          <a:lstStyle/>
          <a:p>
            <a:endParaRPr lang="en-US" dirty="0"/>
          </a:p>
        </p:txBody>
      </p:sp>
      <p:sp>
        <p:nvSpPr>
          <p:cNvPr id="14343" name="Line 7"/>
          <p:cNvSpPr>
            <a:spLocks noChangeShapeType="1"/>
          </p:cNvSpPr>
          <p:nvPr/>
        </p:nvSpPr>
        <p:spPr bwMode="auto">
          <a:xfrm flipV="1">
            <a:off x="4572000" y="1752600"/>
            <a:ext cx="0" cy="1752600"/>
          </a:xfrm>
          <a:prstGeom prst="line">
            <a:avLst/>
          </a:prstGeom>
          <a:noFill/>
          <a:ln w="9525">
            <a:solidFill>
              <a:schemeClr val="tx1"/>
            </a:solidFill>
            <a:round/>
            <a:headEnd/>
            <a:tailEnd type="triangle" w="med" len="med"/>
          </a:ln>
        </p:spPr>
        <p:txBody>
          <a:bodyPr/>
          <a:lstStyle/>
          <a:p>
            <a:endParaRPr lang="en-US" dirty="0"/>
          </a:p>
        </p:txBody>
      </p:sp>
      <p:sp>
        <p:nvSpPr>
          <p:cNvPr id="14344" name="Text Box 8"/>
          <p:cNvSpPr txBox="1">
            <a:spLocks noChangeArrowheads="1"/>
          </p:cNvSpPr>
          <p:nvPr/>
        </p:nvSpPr>
        <p:spPr bwMode="auto">
          <a:xfrm rot="-5400000">
            <a:off x="3009900" y="2627313"/>
            <a:ext cx="2514600" cy="457200"/>
          </a:xfrm>
          <a:prstGeom prst="rect">
            <a:avLst/>
          </a:prstGeom>
          <a:noFill/>
          <a:ln w="9525">
            <a:noFill/>
            <a:miter lim="800000"/>
            <a:headEnd/>
            <a:tailEnd/>
          </a:ln>
        </p:spPr>
        <p:txBody>
          <a:bodyPr rot="10800000">
            <a:spAutoFit/>
          </a:bodyPr>
          <a:lstStyle/>
          <a:p>
            <a:pPr algn="ctr" eaLnBrk="0" hangingPunct="0">
              <a:spcBef>
                <a:spcPct val="50000"/>
              </a:spcBef>
            </a:pPr>
            <a:r>
              <a:rPr lang="en-US" sz="2400" b="1" dirty="0">
                <a:solidFill>
                  <a:schemeClr val="accent4"/>
                </a:solidFill>
                <a:latin typeface="Verdana" pitchFamily="34" charset="0"/>
              </a:rPr>
              <a:t>Unrestricted</a:t>
            </a:r>
          </a:p>
        </p:txBody>
      </p:sp>
      <p:sp>
        <p:nvSpPr>
          <p:cNvPr id="14345" name="Line 9"/>
          <p:cNvSpPr>
            <a:spLocks noChangeShapeType="1"/>
          </p:cNvSpPr>
          <p:nvPr/>
        </p:nvSpPr>
        <p:spPr bwMode="auto">
          <a:xfrm flipV="1">
            <a:off x="6096000" y="2895600"/>
            <a:ext cx="2133600" cy="1371600"/>
          </a:xfrm>
          <a:prstGeom prst="line">
            <a:avLst/>
          </a:prstGeom>
          <a:noFill/>
          <a:ln w="9525">
            <a:solidFill>
              <a:schemeClr val="tx1"/>
            </a:solidFill>
            <a:round/>
            <a:headEnd/>
            <a:tailEnd type="triangle" w="med" len="med"/>
          </a:ln>
        </p:spPr>
        <p:txBody>
          <a:bodyPr/>
          <a:lstStyle/>
          <a:p>
            <a:endParaRPr lang="en-US" dirty="0"/>
          </a:p>
        </p:txBody>
      </p:sp>
      <p:sp>
        <p:nvSpPr>
          <p:cNvPr id="14346" name="Text Box 10"/>
          <p:cNvSpPr txBox="1">
            <a:spLocks noChangeArrowheads="1"/>
          </p:cNvSpPr>
          <p:nvPr/>
        </p:nvSpPr>
        <p:spPr bwMode="auto">
          <a:xfrm rot="-1887460">
            <a:off x="6216650" y="3582988"/>
            <a:ext cx="2343150" cy="457200"/>
          </a:xfrm>
          <a:prstGeom prst="rect">
            <a:avLst/>
          </a:prstGeom>
          <a:noFill/>
          <a:ln w="9525">
            <a:noFill/>
            <a:miter lim="800000"/>
            <a:headEnd/>
            <a:tailEnd/>
          </a:ln>
        </p:spPr>
        <p:txBody>
          <a:bodyPr>
            <a:spAutoFit/>
          </a:bodyPr>
          <a:lstStyle/>
          <a:p>
            <a:pPr algn="ctr" eaLnBrk="0" hangingPunct="0">
              <a:spcBef>
                <a:spcPct val="50000"/>
              </a:spcBef>
            </a:pPr>
            <a:r>
              <a:rPr lang="en-US" sz="2400" b="1" dirty="0">
                <a:solidFill>
                  <a:schemeClr val="accent4"/>
                </a:solidFill>
                <a:latin typeface="Verdana" pitchFamily="34" charset="0"/>
              </a:rPr>
              <a:t>Dumb</a:t>
            </a:r>
          </a:p>
        </p:txBody>
      </p:sp>
    </p:spTree>
    <p:custDataLst>
      <p:tags r:id="rId1"/>
    </p:custDataLst>
    <p:extLst>
      <p:ext uri="{BB962C8B-B14F-4D97-AF65-F5344CB8AC3E}">
        <p14:creationId xmlns:p14="http://schemas.microsoft.com/office/powerpoint/2010/main" val="3205058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repeatCount="indefinite" fill="hold" nodeType="clickEffect">
                                  <p:stCondLst>
                                    <p:cond delay="0"/>
                                  </p:stCondLst>
                                  <p:childTnLst>
                                    <p:animEffect transition="out" filter="fade">
                                      <p:cBhvr>
                                        <p:cTn id="6" dur="2000" tmFilter="0, 0; .2, .5; .8, .5; 1, 0"/>
                                        <p:tgtEl>
                                          <p:spTgt spid="64515"/>
                                        </p:tgtEl>
                                      </p:cBhvr>
                                    </p:animEffect>
                                    <p:animScale>
                                      <p:cBhvr>
                                        <p:cTn id="7" dur="1000" autoRev="1" fill="hold"/>
                                        <p:tgtEl>
                                          <p:spTgt spid="6451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498080" cy="1143000"/>
          </a:xfrm>
        </p:spPr>
        <p:txBody>
          <a:bodyPr/>
          <a:lstStyle/>
          <a:p>
            <a:pPr algn="ctr"/>
            <a:r>
              <a:rPr lang="en-US" dirty="0" smtClean="0">
                <a:solidFill>
                  <a:srgbClr val="3F0058"/>
                </a:solidFill>
              </a:rPr>
              <a:t>Memory Processes &amp; Knowledge Revision: </a:t>
            </a:r>
            <a:r>
              <a:rPr lang="en-US" dirty="0" err="1" smtClean="0">
                <a:solidFill>
                  <a:srgbClr val="3F0058"/>
                </a:solidFill>
              </a:rPr>
              <a:t>KReC</a:t>
            </a:r>
            <a:r>
              <a:rPr lang="en-US" dirty="0" smtClean="0">
                <a:solidFill>
                  <a:srgbClr val="3F0058"/>
                </a:solidFill>
              </a:rPr>
              <a:t> Framework</a:t>
            </a:r>
            <a:endParaRPr lang="en-US" dirty="0">
              <a:solidFill>
                <a:srgbClr val="3F0058"/>
              </a:solidFill>
            </a:endParaRPr>
          </a:p>
        </p:txBody>
      </p:sp>
      <p:sp>
        <p:nvSpPr>
          <p:cNvPr id="3" name="Content Placeholder 2"/>
          <p:cNvSpPr>
            <a:spLocks noGrp="1"/>
          </p:cNvSpPr>
          <p:nvPr>
            <p:ph idx="1"/>
          </p:nvPr>
        </p:nvSpPr>
        <p:spPr>
          <a:xfrm>
            <a:off x="685800" y="1734671"/>
            <a:ext cx="7856220" cy="4589929"/>
          </a:xfrm>
        </p:spPr>
        <p:txBody>
          <a:bodyPr>
            <a:normAutofit lnSpcReduction="10000"/>
          </a:bodyPr>
          <a:lstStyle/>
          <a:p>
            <a:r>
              <a:rPr lang="en-US" dirty="0" smtClean="0">
                <a:solidFill>
                  <a:srgbClr val="00B0F0"/>
                </a:solidFill>
              </a:rPr>
              <a:t>Prior Knowledge for Misconceptions</a:t>
            </a:r>
          </a:p>
          <a:p>
            <a:pPr lvl="1"/>
            <a:r>
              <a:rPr lang="en-US" dirty="0" smtClean="0"/>
              <a:t>Formed  overtime, with experience </a:t>
            </a:r>
            <a:r>
              <a:rPr lang="en-US" dirty="0" smtClean="0">
                <a:solidFill>
                  <a:srgbClr val="FF0000"/>
                </a:solidFill>
              </a:rPr>
              <a:t>1.) Encoding Principle</a:t>
            </a:r>
          </a:p>
          <a:p>
            <a:r>
              <a:rPr lang="en-US" dirty="0" smtClean="0">
                <a:solidFill>
                  <a:srgbClr val="00B0F0"/>
                </a:solidFill>
              </a:rPr>
              <a:t>Misconception Activation + Reading Comprehension</a:t>
            </a:r>
          </a:p>
          <a:p>
            <a:pPr lvl="1"/>
            <a:r>
              <a:rPr lang="en-US" dirty="0" smtClean="0"/>
              <a:t>Reading about misconceptions  =  information becomes </a:t>
            </a:r>
            <a:r>
              <a:rPr lang="en-US" dirty="0"/>
              <a:t>available according to memory-based processes </a:t>
            </a:r>
            <a:r>
              <a:rPr lang="en-US" dirty="0">
                <a:solidFill>
                  <a:srgbClr val="FF0000"/>
                </a:solidFill>
              </a:rPr>
              <a:t> </a:t>
            </a:r>
            <a:r>
              <a:rPr lang="en-US" dirty="0" smtClean="0">
                <a:solidFill>
                  <a:srgbClr val="FF0000"/>
                </a:solidFill>
              </a:rPr>
              <a:t>2.) Passive </a:t>
            </a:r>
            <a:r>
              <a:rPr lang="en-US" dirty="0">
                <a:solidFill>
                  <a:srgbClr val="FF0000"/>
                </a:solidFill>
              </a:rPr>
              <a:t>Activation Principle</a:t>
            </a:r>
          </a:p>
          <a:p>
            <a:r>
              <a:rPr lang="en-US" dirty="0" smtClean="0">
                <a:solidFill>
                  <a:srgbClr val="00B0F0"/>
                </a:solidFill>
              </a:rPr>
              <a:t> </a:t>
            </a:r>
            <a:r>
              <a:rPr lang="en-US" dirty="0" err="1" smtClean="0">
                <a:solidFill>
                  <a:srgbClr val="00B0F0"/>
                </a:solidFill>
              </a:rPr>
              <a:t>KReC</a:t>
            </a:r>
            <a:r>
              <a:rPr lang="en-US" dirty="0" smtClean="0">
                <a:solidFill>
                  <a:srgbClr val="00B0F0"/>
                </a:solidFill>
              </a:rPr>
              <a:t> Framework = opportunity for knowledge updating</a:t>
            </a:r>
          </a:p>
          <a:p>
            <a:pPr lvl="1"/>
            <a:r>
              <a:rPr lang="en-US" dirty="0" smtClean="0"/>
              <a:t>Read misconception is FALSE -both old/new information can be active </a:t>
            </a:r>
            <a:r>
              <a:rPr lang="en-US" dirty="0" smtClean="0">
                <a:solidFill>
                  <a:srgbClr val="FF0000"/>
                </a:solidFill>
              </a:rPr>
              <a:t>3.) Co-activation </a:t>
            </a:r>
            <a:r>
              <a:rPr lang="en-US" dirty="0">
                <a:solidFill>
                  <a:srgbClr val="FF0000"/>
                </a:solidFill>
              </a:rPr>
              <a:t>P</a:t>
            </a:r>
            <a:r>
              <a:rPr lang="en-US" dirty="0" smtClean="0">
                <a:solidFill>
                  <a:srgbClr val="FF0000"/>
                </a:solidFill>
              </a:rPr>
              <a:t>rinciple</a:t>
            </a:r>
          </a:p>
          <a:p>
            <a:pPr lvl="1"/>
            <a:r>
              <a:rPr lang="en-US" dirty="0" smtClean="0"/>
              <a:t>New information gets integrated with prior beliefs and over time can lead to knowledge updating </a:t>
            </a:r>
            <a:r>
              <a:rPr lang="en-US" dirty="0" smtClean="0">
                <a:solidFill>
                  <a:srgbClr val="FF0000"/>
                </a:solidFill>
              </a:rPr>
              <a:t>4.) Integration Principle</a:t>
            </a:r>
          </a:p>
        </p:txBody>
      </p:sp>
      <p:sp>
        <p:nvSpPr>
          <p:cNvPr id="4" name="TextBox 3"/>
          <p:cNvSpPr txBox="1"/>
          <p:nvPr/>
        </p:nvSpPr>
        <p:spPr>
          <a:xfrm>
            <a:off x="914400" y="1295400"/>
            <a:ext cx="5257800" cy="369332"/>
          </a:xfrm>
          <a:prstGeom prst="rect">
            <a:avLst/>
          </a:prstGeom>
          <a:noFill/>
        </p:spPr>
        <p:txBody>
          <a:bodyPr wrap="square" rtlCol="0">
            <a:spAutoFit/>
          </a:bodyPr>
          <a:lstStyle/>
          <a:p>
            <a:r>
              <a:rPr lang="en-US" b="1" dirty="0" err="1">
                <a:solidFill>
                  <a:srgbClr val="3F0058"/>
                </a:solidFill>
              </a:rPr>
              <a:t>Kendeou</a:t>
            </a:r>
            <a:r>
              <a:rPr lang="en-US" b="1" dirty="0">
                <a:solidFill>
                  <a:srgbClr val="3F0058"/>
                </a:solidFill>
              </a:rPr>
              <a:t> &amp; O’Brien </a:t>
            </a:r>
            <a:r>
              <a:rPr lang="en-US" b="1" dirty="0" smtClean="0">
                <a:solidFill>
                  <a:srgbClr val="3F0058"/>
                </a:solidFill>
              </a:rPr>
              <a:t>(in press</a:t>
            </a:r>
            <a:r>
              <a:rPr lang="en-US" dirty="0" smtClean="0">
                <a:solidFill>
                  <a:srgbClr val="3F0058"/>
                </a:solidFill>
              </a:rPr>
              <a:t>)</a:t>
            </a:r>
            <a:endParaRPr lang="en-US" dirty="0">
              <a:solidFill>
                <a:srgbClr val="3F0058"/>
              </a:solidFill>
            </a:endParaRPr>
          </a:p>
        </p:txBody>
      </p:sp>
    </p:spTree>
    <p:extLst>
      <p:ext uri="{BB962C8B-B14F-4D97-AF65-F5344CB8AC3E}">
        <p14:creationId xmlns:p14="http://schemas.microsoft.com/office/powerpoint/2010/main" val="37663898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columbiastate.edu/Image/psich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568810"/>
            <a:ext cx="1600200" cy="133766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57200" y="304800"/>
            <a:ext cx="3733800" cy="954107"/>
          </a:xfrm>
          <a:prstGeom prst="rect">
            <a:avLst/>
          </a:prstGeom>
          <a:noFill/>
        </p:spPr>
        <p:txBody>
          <a:bodyPr wrap="square" rtlCol="0">
            <a:spAutoFit/>
          </a:bodyPr>
          <a:lstStyle/>
          <a:p>
            <a:r>
              <a:rPr lang="en-US" sz="2800" dirty="0" smtClean="0"/>
              <a:t>Psychology Knowledge</a:t>
            </a:r>
            <a:endParaRPr lang="en-US" sz="2800" dirty="0"/>
          </a:p>
        </p:txBody>
      </p:sp>
      <p:sp>
        <p:nvSpPr>
          <p:cNvPr id="3" name="Down Arrow 2"/>
          <p:cNvSpPr/>
          <p:nvPr/>
        </p:nvSpPr>
        <p:spPr>
          <a:xfrm>
            <a:off x="1219200" y="2984302"/>
            <a:ext cx="838200" cy="1206698"/>
          </a:xfrm>
          <a:prstGeom prst="downArrow">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4" name="TextBox 3"/>
          <p:cNvSpPr txBox="1"/>
          <p:nvPr/>
        </p:nvSpPr>
        <p:spPr>
          <a:xfrm>
            <a:off x="457200" y="4228981"/>
            <a:ext cx="3200400" cy="892552"/>
          </a:xfrm>
          <a:prstGeom prst="rect">
            <a:avLst/>
          </a:prstGeom>
          <a:noFill/>
        </p:spPr>
        <p:txBody>
          <a:bodyPr wrap="square" rtlCol="0">
            <a:spAutoFit/>
          </a:bodyPr>
          <a:lstStyle/>
          <a:p>
            <a:r>
              <a:rPr lang="en-US" sz="2800" dirty="0" smtClean="0"/>
              <a:t>Misconceptions</a:t>
            </a:r>
          </a:p>
          <a:p>
            <a:r>
              <a:rPr lang="en-US" sz="2400" dirty="0" smtClean="0">
                <a:solidFill>
                  <a:srgbClr val="FF0000"/>
                </a:solidFill>
              </a:rPr>
              <a:t>1.) Encoding Principle</a:t>
            </a:r>
            <a:endParaRPr lang="en-US" sz="2400" dirty="0">
              <a:solidFill>
                <a:srgbClr val="FF0000"/>
              </a:solidFill>
            </a:endParaRPr>
          </a:p>
        </p:txBody>
      </p:sp>
      <p:pic>
        <p:nvPicPr>
          <p:cNvPr id="1030" name="Picture 6" descr="http://blog.thomasecon.com/wp-content/uploads/2012/09/book-imag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76800" y="1175266"/>
            <a:ext cx="2028825" cy="180626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505200" y="304800"/>
            <a:ext cx="4648200" cy="892552"/>
          </a:xfrm>
          <a:prstGeom prst="rect">
            <a:avLst/>
          </a:prstGeom>
          <a:noFill/>
        </p:spPr>
        <p:txBody>
          <a:bodyPr wrap="square" rtlCol="0">
            <a:spAutoFit/>
          </a:bodyPr>
          <a:lstStyle/>
          <a:p>
            <a:r>
              <a:rPr lang="en-US" sz="2800" dirty="0" smtClean="0"/>
              <a:t>Read about Misconceptions</a:t>
            </a:r>
          </a:p>
          <a:p>
            <a:r>
              <a:rPr lang="en-US" sz="2400" dirty="0" smtClean="0">
                <a:solidFill>
                  <a:srgbClr val="FF0000"/>
                </a:solidFill>
              </a:rPr>
              <a:t>2.) Passive Activation Principle</a:t>
            </a:r>
            <a:endParaRPr lang="en-US" sz="2400" dirty="0">
              <a:solidFill>
                <a:srgbClr val="FF0000"/>
              </a:solidFill>
            </a:endParaRPr>
          </a:p>
        </p:txBody>
      </p:sp>
      <p:sp>
        <p:nvSpPr>
          <p:cNvPr id="6" name="Down Arrow 5"/>
          <p:cNvSpPr/>
          <p:nvPr/>
        </p:nvSpPr>
        <p:spPr>
          <a:xfrm rot="1636575">
            <a:off x="4926900" y="3040285"/>
            <a:ext cx="580457" cy="1271305"/>
          </a:xfrm>
          <a:prstGeom prst="down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rot="20337709">
            <a:off x="6444900" y="3101445"/>
            <a:ext cx="83822" cy="1134164"/>
          </a:xfrm>
          <a:prstGeom prst="down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886200" y="4191000"/>
            <a:ext cx="2171700" cy="400110"/>
          </a:xfrm>
          <a:prstGeom prst="rect">
            <a:avLst/>
          </a:prstGeom>
          <a:noFill/>
        </p:spPr>
        <p:txBody>
          <a:bodyPr wrap="square" rtlCol="0">
            <a:spAutoFit/>
          </a:bodyPr>
          <a:lstStyle/>
          <a:p>
            <a:r>
              <a:rPr lang="en-US" sz="2000" b="1" dirty="0" smtClean="0"/>
              <a:t>Old</a:t>
            </a:r>
            <a:r>
              <a:rPr lang="en-US" sz="2000" dirty="0" smtClean="0"/>
              <a:t> </a:t>
            </a:r>
            <a:r>
              <a:rPr lang="en-US" sz="2000" b="1" dirty="0" smtClean="0"/>
              <a:t>Knowledge</a:t>
            </a:r>
            <a:endParaRPr lang="en-US" sz="2000" b="1" dirty="0"/>
          </a:p>
        </p:txBody>
      </p:sp>
      <p:sp>
        <p:nvSpPr>
          <p:cNvPr id="13" name="TextBox 12"/>
          <p:cNvSpPr txBox="1"/>
          <p:nvPr/>
        </p:nvSpPr>
        <p:spPr>
          <a:xfrm>
            <a:off x="6284260" y="4191000"/>
            <a:ext cx="2171700" cy="400110"/>
          </a:xfrm>
          <a:prstGeom prst="rect">
            <a:avLst/>
          </a:prstGeom>
          <a:noFill/>
        </p:spPr>
        <p:txBody>
          <a:bodyPr wrap="square" rtlCol="0">
            <a:spAutoFit/>
          </a:bodyPr>
          <a:lstStyle/>
          <a:p>
            <a:r>
              <a:rPr lang="en-US" sz="2000" b="1" dirty="0" smtClean="0"/>
              <a:t>New Knowledge</a:t>
            </a:r>
            <a:endParaRPr lang="en-US" sz="2000" b="1" dirty="0"/>
          </a:p>
        </p:txBody>
      </p:sp>
      <p:sp>
        <p:nvSpPr>
          <p:cNvPr id="9" name="TextBox 8"/>
          <p:cNvSpPr txBox="1"/>
          <p:nvPr/>
        </p:nvSpPr>
        <p:spPr>
          <a:xfrm>
            <a:off x="3962400" y="4572000"/>
            <a:ext cx="4083801" cy="461665"/>
          </a:xfrm>
          <a:prstGeom prst="rect">
            <a:avLst/>
          </a:prstGeom>
          <a:noFill/>
        </p:spPr>
        <p:txBody>
          <a:bodyPr wrap="square" rtlCol="0">
            <a:spAutoFit/>
          </a:bodyPr>
          <a:lstStyle/>
          <a:p>
            <a:pPr algn="ctr"/>
            <a:r>
              <a:rPr lang="en-US" sz="2400" dirty="0" smtClean="0">
                <a:solidFill>
                  <a:srgbClr val="FF0000"/>
                </a:solidFill>
              </a:rPr>
              <a:t>3.) Co-activation Principle</a:t>
            </a:r>
            <a:endParaRPr lang="en-US" sz="2400" dirty="0">
              <a:solidFill>
                <a:srgbClr val="FF0000"/>
              </a:solidFill>
            </a:endParaRPr>
          </a:p>
        </p:txBody>
      </p:sp>
      <p:sp>
        <p:nvSpPr>
          <p:cNvPr id="11" name="Curved Right Arrow 10"/>
          <p:cNvSpPr/>
          <p:nvPr/>
        </p:nvSpPr>
        <p:spPr>
          <a:xfrm rot="10285541">
            <a:off x="7109849" y="1021782"/>
            <a:ext cx="914400" cy="1905000"/>
          </a:xfrm>
          <a:prstGeom prst="curvedRightArrow">
            <a:avLst/>
          </a:prstGeom>
          <a:solidFill>
            <a:schemeClr val="accent1">
              <a:lumMod val="75000"/>
            </a:schemeClr>
          </a:solidFill>
          <a:ln>
            <a:solidFill>
              <a:schemeClr val="accent1">
                <a:lumMod val="75000"/>
                <a:alpha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Curved Right Arrow 15"/>
          <p:cNvSpPr/>
          <p:nvPr/>
        </p:nvSpPr>
        <p:spPr>
          <a:xfrm>
            <a:off x="3753464" y="1175266"/>
            <a:ext cx="914400" cy="1905000"/>
          </a:xfrm>
          <a:prstGeom prst="curvedRight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TextBox 11"/>
          <p:cNvSpPr txBox="1"/>
          <p:nvPr/>
        </p:nvSpPr>
        <p:spPr>
          <a:xfrm>
            <a:off x="4191000" y="5218331"/>
            <a:ext cx="5486400" cy="1323439"/>
          </a:xfrm>
          <a:prstGeom prst="rect">
            <a:avLst/>
          </a:prstGeom>
          <a:noFill/>
        </p:spPr>
        <p:txBody>
          <a:bodyPr wrap="square" rtlCol="0">
            <a:spAutoFit/>
          </a:bodyPr>
          <a:lstStyle/>
          <a:p>
            <a:r>
              <a:rPr lang="en-US" sz="2800" dirty="0" smtClean="0"/>
              <a:t>Over time updating of prior knowledge can occur</a:t>
            </a:r>
          </a:p>
          <a:p>
            <a:r>
              <a:rPr lang="en-US" sz="2400" dirty="0" smtClean="0">
                <a:solidFill>
                  <a:srgbClr val="FF0000"/>
                </a:solidFill>
              </a:rPr>
              <a:t>4.) Integration Principle</a:t>
            </a:r>
            <a:endParaRPr lang="en-US" sz="2400" dirty="0">
              <a:solidFill>
                <a:srgbClr val="FF0000"/>
              </a:solidFill>
            </a:endParaRPr>
          </a:p>
        </p:txBody>
      </p:sp>
      <p:sp>
        <p:nvSpPr>
          <p:cNvPr id="14" name="Down Arrow 13"/>
          <p:cNvSpPr/>
          <p:nvPr/>
        </p:nvSpPr>
        <p:spPr>
          <a:xfrm rot="20327933">
            <a:off x="6283032" y="3059023"/>
            <a:ext cx="418814" cy="1233829"/>
          </a:xfrm>
          <a:prstGeom prst="downArrow">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quot;No&quot; Symbol 14"/>
          <p:cNvSpPr/>
          <p:nvPr/>
        </p:nvSpPr>
        <p:spPr>
          <a:xfrm>
            <a:off x="4972050" y="3276040"/>
            <a:ext cx="611790" cy="623222"/>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7" name="Down Arrow 16"/>
          <p:cNvSpPr/>
          <p:nvPr/>
        </p:nvSpPr>
        <p:spPr>
          <a:xfrm rot="20207612">
            <a:off x="6130403" y="3043477"/>
            <a:ext cx="724071" cy="1250100"/>
          </a:xfrm>
          <a:prstGeom prst="down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74439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repeatCount="10000" fill="hold" grpId="0" nodeType="clickEffect">
                                  <p:stCondLst>
                                    <p:cond delay="0"/>
                                  </p:stCondLst>
                                  <p:childTnLst>
                                    <p:animEffect transition="out" filter="fade">
                                      <p:cBhvr>
                                        <p:cTn id="6" dur="500" tmFilter="0, 0; .2, .5; .8, .5; 1, 0"/>
                                        <p:tgtEl>
                                          <p:spTgt spid="6"/>
                                        </p:tgtEl>
                                      </p:cBhvr>
                                    </p:animEffect>
                                    <p:animScale>
                                      <p:cBhvr>
                                        <p:cTn id="7" dur="250" autoRev="1" fill="hold"/>
                                        <p:tgtEl>
                                          <p:spTgt spid="6"/>
                                        </p:tgtEl>
                                      </p:cBhvr>
                                      <p:by x="105000" y="105000"/>
                                    </p:animScale>
                                  </p:childTnLst>
                                </p:cTn>
                              </p:par>
                              <p:par>
                                <p:cTn id="8" presetID="26" presetClass="emph" presetSubtype="0" repeatCount="5000" fill="hold" grpId="0" nodeType="withEffect">
                                  <p:stCondLst>
                                    <p:cond delay="0"/>
                                  </p:stCondLst>
                                  <p:childTnLst>
                                    <p:animEffect transition="out" filter="fade">
                                      <p:cBhvr>
                                        <p:cTn id="9" dur="2000" tmFilter="0, 0; .2, .5; .8, .5; 1, 0"/>
                                        <p:tgtEl>
                                          <p:spTgt spid="10"/>
                                        </p:tgtEl>
                                      </p:cBhvr>
                                    </p:animEffect>
                                    <p:animScale>
                                      <p:cBhvr>
                                        <p:cTn id="10" dur="1000" autoRev="1" fill="hold"/>
                                        <p:tgtEl>
                                          <p:spTgt spid="10"/>
                                        </p:tgtEl>
                                      </p:cBhvr>
                                      <p:by x="105000" y="105000"/>
                                    </p:animScale>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4" grpId="0" animBg="1"/>
      <p:bldP spid="15" grpId="0" animBg="1"/>
      <p:bldP spid="1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F0058"/>
                </a:solidFill>
              </a:rPr>
              <a:t>Experiment #3 Refutation Texts</a:t>
            </a:r>
            <a:endParaRPr lang="en-US" dirty="0">
              <a:solidFill>
                <a:srgbClr val="3F0058"/>
              </a:solidFill>
            </a:endParaRPr>
          </a:p>
        </p:txBody>
      </p:sp>
      <p:sp>
        <p:nvSpPr>
          <p:cNvPr id="5" name="Text Placeholder 4"/>
          <p:cNvSpPr>
            <a:spLocks noGrp="1"/>
          </p:cNvSpPr>
          <p:nvPr>
            <p:ph type="body" idx="1"/>
          </p:nvPr>
        </p:nvSpPr>
        <p:spPr>
          <a:xfrm>
            <a:off x="1295400" y="1659685"/>
            <a:ext cx="7315200" cy="639762"/>
          </a:xfrm>
        </p:spPr>
        <p:txBody>
          <a:bodyPr/>
          <a:lstStyle/>
          <a:p>
            <a:r>
              <a:rPr lang="en-US" dirty="0" smtClean="0"/>
              <a:t>Misconceptions that were answered incorrectly more than 50% of the time were used to write 24 refutation texts</a:t>
            </a:r>
          </a:p>
          <a:p>
            <a:endParaRPr lang="en-US" dirty="0"/>
          </a:p>
        </p:txBody>
      </p:sp>
      <p:sp>
        <p:nvSpPr>
          <p:cNvPr id="3" name="Content Placeholder 2"/>
          <p:cNvSpPr>
            <a:spLocks noGrp="1"/>
          </p:cNvSpPr>
          <p:nvPr>
            <p:ph sz="half" idx="2"/>
          </p:nvPr>
        </p:nvSpPr>
        <p:spPr>
          <a:solidFill>
            <a:schemeClr val="accent4"/>
          </a:solidFill>
        </p:spPr>
        <p:txBody>
          <a:bodyPr/>
          <a:lstStyle/>
          <a:p>
            <a:pPr>
              <a:buNone/>
            </a:pPr>
            <a:r>
              <a:rPr lang="en-US" sz="2000" b="1" dirty="0" smtClean="0">
                <a:solidFill>
                  <a:srgbClr val="FF0000"/>
                </a:solidFill>
              </a:rPr>
              <a:t>97% </a:t>
            </a:r>
            <a:r>
              <a:rPr lang="en-US" sz="1800" dirty="0" smtClean="0"/>
              <a:t>If you're unsure of your answer when taking a test, it's best to stick with your initial hunch </a:t>
            </a:r>
          </a:p>
          <a:p>
            <a:pPr>
              <a:buNone/>
            </a:pPr>
            <a:r>
              <a:rPr lang="en-US" sz="2000" b="1" dirty="0" smtClean="0">
                <a:solidFill>
                  <a:srgbClr val="FF0000"/>
                </a:solidFill>
              </a:rPr>
              <a:t>97% </a:t>
            </a:r>
            <a:r>
              <a:rPr lang="en-US" sz="1800" dirty="0" smtClean="0"/>
              <a:t>Students learn best when teaching styles are matched to their learning styles</a:t>
            </a:r>
            <a:endParaRPr lang="en-US" sz="1800" dirty="0"/>
          </a:p>
        </p:txBody>
      </p:sp>
      <p:sp>
        <p:nvSpPr>
          <p:cNvPr id="7" name="Content Placeholder 6"/>
          <p:cNvSpPr>
            <a:spLocks noGrp="1"/>
          </p:cNvSpPr>
          <p:nvPr>
            <p:ph sz="quarter" idx="4"/>
          </p:nvPr>
        </p:nvSpPr>
        <p:spPr>
          <a:solidFill>
            <a:schemeClr val="accent4"/>
          </a:solidFill>
        </p:spPr>
        <p:txBody>
          <a:bodyPr/>
          <a:lstStyle/>
          <a:p>
            <a:pPr>
              <a:buNone/>
            </a:pPr>
            <a:r>
              <a:rPr lang="en-US" sz="2000" b="1" dirty="0" smtClean="0">
                <a:solidFill>
                  <a:srgbClr val="FF0000"/>
                </a:solidFill>
              </a:rPr>
              <a:t>89% </a:t>
            </a:r>
            <a:r>
              <a:rPr lang="en-US" sz="1800" dirty="0" smtClean="0"/>
              <a:t>Individuals commonly repress memories of traumatic experiences</a:t>
            </a:r>
          </a:p>
          <a:p>
            <a:pPr>
              <a:buNone/>
            </a:pPr>
            <a:r>
              <a:rPr lang="en-US" sz="2000" b="1" dirty="0" smtClean="0">
                <a:solidFill>
                  <a:srgbClr val="FF0000"/>
                </a:solidFill>
              </a:rPr>
              <a:t>83 % </a:t>
            </a:r>
            <a:r>
              <a:rPr lang="en-US" sz="1800" dirty="0" smtClean="0"/>
              <a:t>Hypnosis is a unique "trance" state that differs from wakefulness</a:t>
            </a:r>
            <a:endParaRPr lang="en-US" sz="1800" dirty="0"/>
          </a:p>
        </p:txBody>
      </p:sp>
      <p:sp>
        <p:nvSpPr>
          <p:cNvPr id="8" name="TextBox 7"/>
          <p:cNvSpPr txBox="1"/>
          <p:nvPr/>
        </p:nvSpPr>
        <p:spPr>
          <a:xfrm>
            <a:off x="1447800" y="6096000"/>
            <a:ext cx="7086600" cy="461665"/>
          </a:xfrm>
          <a:prstGeom prst="rect">
            <a:avLst/>
          </a:prstGeom>
          <a:noFill/>
        </p:spPr>
        <p:txBody>
          <a:bodyPr wrap="square" rtlCol="0">
            <a:spAutoFit/>
          </a:bodyPr>
          <a:lstStyle/>
          <a:p>
            <a:r>
              <a:rPr lang="en-US" sz="2400" b="1" dirty="0" smtClean="0">
                <a:solidFill>
                  <a:srgbClr val="FF0000"/>
                </a:solidFill>
              </a:rPr>
              <a:t>*</a:t>
            </a:r>
            <a:r>
              <a:rPr lang="en-US" sz="2400" dirty="0" smtClean="0"/>
              <a:t>Average % Incorrect of 24 Misconceptions </a:t>
            </a:r>
            <a:r>
              <a:rPr lang="en-US" sz="2400" b="1" dirty="0" smtClean="0">
                <a:solidFill>
                  <a:srgbClr val="FF0000"/>
                </a:solidFill>
              </a:rPr>
              <a:t>= 72%</a:t>
            </a:r>
            <a:endParaRPr lang="en-US" sz="2400" b="1" dirty="0">
              <a:solidFill>
                <a:srgbClr val="FF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F0058"/>
                </a:solidFill>
              </a:rPr>
              <a:t>Experiment #3</a:t>
            </a:r>
            <a:endParaRPr lang="en-US" dirty="0">
              <a:solidFill>
                <a:srgbClr val="3F0058"/>
              </a:solidFill>
            </a:endParaRPr>
          </a:p>
        </p:txBody>
      </p:sp>
      <p:sp>
        <p:nvSpPr>
          <p:cNvPr id="3" name="Content Placeholder 2"/>
          <p:cNvSpPr>
            <a:spLocks noGrp="1"/>
          </p:cNvSpPr>
          <p:nvPr>
            <p:ph idx="1"/>
          </p:nvPr>
        </p:nvSpPr>
        <p:spPr>
          <a:xfrm>
            <a:off x="914400" y="1219200"/>
            <a:ext cx="7223760" cy="4235823"/>
          </a:xfrm>
        </p:spPr>
        <p:txBody>
          <a:bodyPr>
            <a:noAutofit/>
          </a:bodyPr>
          <a:lstStyle/>
          <a:p>
            <a:r>
              <a:rPr lang="en-US" sz="2400" b="1" dirty="0" smtClean="0">
                <a:solidFill>
                  <a:schemeClr val="accent4"/>
                </a:solidFill>
              </a:rPr>
              <a:t>Participant Procedure </a:t>
            </a:r>
            <a:r>
              <a:rPr lang="en-US" sz="2400" dirty="0" smtClean="0"/>
              <a:t>– students enrolled in Psychology Courses at MNSU </a:t>
            </a:r>
          </a:p>
          <a:p>
            <a:pPr lvl="1"/>
            <a:r>
              <a:rPr lang="en-US" sz="2400" dirty="0" smtClean="0"/>
              <a:t>Psychology Knowledge Pre-test – </a:t>
            </a:r>
            <a:r>
              <a:rPr lang="en-US" sz="2400" dirty="0"/>
              <a:t>48 T/F questions; 24 misconceptions/24 facts</a:t>
            </a:r>
          </a:p>
          <a:p>
            <a:pPr lvl="2"/>
            <a:r>
              <a:rPr lang="en-US" sz="2200" dirty="0" smtClean="0"/>
              <a:t>score </a:t>
            </a:r>
            <a:r>
              <a:rPr lang="en-US" sz="2200" dirty="0" smtClean="0">
                <a:solidFill>
                  <a:srgbClr val="FF0000"/>
                </a:solidFill>
              </a:rPr>
              <a:t>15</a:t>
            </a:r>
            <a:r>
              <a:rPr lang="en-US" sz="2200" dirty="0" smtClean="0"/>
              <a:t> or more “</a:t>
            </a:r>
            <a:r>
              <a:rPr lang="en-US" sz="2200" dirty="0" smtClean="0">
                <a:solidFill>
                  <a:srgbClr val="FF0000"/>
                </a:solidFill>
              </a:rPr>
              <a:t>incorrect</a:t>
            </a:r>
            <a:r>
              <a:rPr lang="en-US" sz="2200" dirty="0" smtClean="0"/>
              <a:t>” (30 participants)</a:t>
            </a:r>
          </a:p>
          <a:p>
            <a:pPr lvl="1"/>
            <a:r>
              <a:rPr lang="en-US" sz="2400" dirty="0" smtClean="0"/>
              <a:t>Refutation text task</a:t>
            </a:r>
          </a:p>
          <a:p>
            <a:pPr lvl="1"/>
            <a:r>
              <a:rPr lang="en-US" sz="2400" dirty="0" smtClean="0"/>
              <a:t>Psychology Knowledge Post-test </a:t>
            </a:r>
            <a:endParaRPr lang="en-US" sz="2400" i="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0"/>
            <a:ext cx="8382000" cy="1371600"/>
          </a:xfrm>
        </p:spPr>
        <p:txBody>
          <a:bodyPr/>
          <a:lstStyle/>
          <a:p>
            <a:r>
              <a:rPr lang="en-US" dirty="0" smtClean="0">
                <a:solidFill>
                  <a:srgbClr val="3F0058"/>
                </a:solidFill>
              </a:rPr>
              <a:t>Example Text: </a:t>
            </a:r>
            <a:r>
              <a:rPr lang="en-US" sz="2800" dirty="0" smtClean="0">
                <a:solidFill>
                  <a:srgbClr val="FF0000"/>
                </a:solidFill>
              </a:rPr>
              <a:t>Students learn best when teaching styles are matched to their learning styles </a:t>
            </a:r>
            <a:endParaRPr lang="en-US" sz="2800" dirty="0">
              <a:solidFill>
                <a:srgbClr val="FF0000"/>
              </a:solidFill>
            </a:endParaRPr>
          </a:p>
        </p:txBody>
      </p:sp>
      <p:sp>
        <p:nvSpPr>
          <p:cNvPr id="5" name="Content Placeholder 4"/>
          <p:cNvSpPr>
            <a:spLocks noGrp="1"/>
          </p:cNvSpPr>
          <p:nvPr>
            <p:ph idx="1"/>
          </p:nvPr>
        </p:nvSpPr>
        <p:spPr>
          <a:xfrm>
            <a:off x="457200" y="1295400"/>
            <a:ext cx="8229600" cy="5562600"/>
          </a:xfrm>
        </p:spPr>
        <p:txBody>
          <a:bodyPr>
            <a:normAutofit fontScale="47500" lnSpcReduction="20000"/>
          </a:bodyPr>
          <a:lstStyle/>
          <a:p>
            <a:pPr>
              <a:buNone/>
            </a:pPr>
            <a:r>
              <a:rPr lang="en-US" sz="5000" b="1" dirty="0" smtClean="0">
                <a:solidFill>
                  <a:schemeClr val="accent4"/>
                </a:solidFill>
              </a:rPr>
              <a:t>Introduction </a:t>
            </a:r>
            <a:endParaRPr lang="en-US" sz="5000" dirty="0" smtClean="0">
              <a:solidFill>
                <a:schemeClr val="accent4"/>
              </a:solidFill>
            </a:endParaRPr>
          </a:p>
          <a:p>
            <a:pPr>
              <a:buNone/>
            </a:pPr>
            <a:r>
              <a:rPr lang="en-US" sz="5000" dirty="0" smtClean="0"/>
              <a:t>Joanne and Stephan were taking geography together in college. Joanne liked to look at pictures during lecture. She considered herself a visual learner and tried to study with pictures at home. Stephan found it more interesting to listen to lectures and did not much care for visual aids. Because they each had a different learning style, they were concerned about who would do better in this particular course. Stephan told Joanne that he remembered reading that learning was most effective </a:t>
            </a:r>
            <a:r>
              <a:rPr lang="en-US" sz="5000" b="1" dirty="0" smtClean="0">
                <a:solidFill>
                  <a:srgbClr val="FFC000"/>
                </a:solidFill>
              </a:rPr>
              <a:t>when teachers teach to students’ specific learning style. </a:t>
            </a:r>
            <a:r>
              <a:rPr lang="en-US" sz="5000" dirty="0" smtClean="0"/>
              <a:t>They decided to ask their geography teacher what she thought about this.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0"/>
            <a:ext cx="8305800" cy="6705600"/>
          </a:xfrm>
        </p:spPr>
        <p:txBody>
          <a:bodyPr>
            <a:normAutofit fontScale="25000" lnSpcReduction="20000"/>
          </a:bodyPr>
          <a:lstStyle/>
          <a:p>
            <a:pPr>
              <a:buNone/>
            </a:pPr>
            <a:r>
              <a:rPr lang="en-US" sz="8000" b="1" dirty="0" smtClean="0">
                <a:solidFill>
                  <a:schemeClr val="accent4"/>
                </a:solidFill>
              </a:rPr>
              <a:t>Refutation </a:t>
            </a:r>
          </a:p>
          <a:p>
            <a:pPr>
              <a:buNone/>
            </a:pPr>
            <a:r>
              <a:rPr lang="en-US" sz="7200" dirty="0" smtClean="0"/>
              <a:t>The Geography teacher told them that many people believe that teaching to specific learning styles is an effective method for student learning. The teacher went on to explain that this theory is incorrect.</a:t>
            </a:r>
          </a:p>
          <a:p>
            <a:pPr>
              <a:buNone/>
            </a:pPr>
            <a:r>
              <a:rPr lang="en-US" sz="8000" b="1" dirty="0" smtClean="0">
                <a:solidFill>
                  <a:schemeClr val="accent4"/>
                </a:solidFill>
              </a:rPr>
              <a:t>Non-refutation</a:t>
            </a:r>
          </a:p>
          <a:p>
            <a:pPr>
              <a:buNone/>
            </a:pPr>
            <a:r>
              <a:rPr lang="en-US" sz="7200" dirty="0" smtClean="0"/>
              <a:t>Joanne and Stephan told their teacher they had been debating over whether or not teaching to specific learning styles is effective. The teacher said she had a lot of knowledge on this topic.</a:t>
            </a:r>
          </a:p>
          <a:p>
            <a:pPr>
              <a:buNone/>
            </a:pPr>
            <a:r>
              <a:rPr lang="en-US" sz="8000" b="1" dirty="0" smtClean="0">
                <a:solidFill>
                  <a:schemeClr val="accent4"/>
                </a:solidFill>
              </a:rPr>
              <a:t>Correct Outcome</a:t>
            </a:r>
          </a:p>
          <a:p>
            <a:pPr>
              <a:buNone/>
            </a:pPr>
            <a:r>
              <a:rPr lang="en-US" sz="7200" dirty="0" smtClean="0"/>
              <a:t>She further stated to them that teaching </a:t>
            </a:r>
            <a:r>
              <a:rPr lang="en-US" sz="7200" dirty="0" smtClean="0">
                <a:solidFill>
                  <a:srgbClr val="FF0000"/>
                </a:solidFill>
              </a:rPr>
              <a:t>to match learning styles is ineffective.</a:t>
            </a:r>
          </a:p>
          <a:p>
            <a:pPr>
              <a:buNone/>
            </a:pPr>
            <a:r>
              <a:rPr lang="en-US" sz="8000" b="1" dirty="0" smtClean="0">
                <a:solidFill>
                  <a:schemeClr val="accent4"/>
                </a:solidFill>
              </a:rPr>
              <a:t>Spillover Sentence </a:t>
            </a:r>
          </a:p>
          <a:p>
            <a:pPr>
              <a:buNone/>
            </a:pPr>
            <a:r>
              <a:rPr lang="en-US" sz="7200" dirty="0" smtClean="0"/>
              <a:t>They were satisfied and left her office.  </a:t>
            </a:r>
          </a:p>
          <a:p>
            <a:pPr>
              <a:buNone/>
            </a:pPr>
            <a:r>
              <a:rPr lang="en-US" sz="8000" b="1" dirty="0" smtClean="0">
                <a:solidFill>
                  <a:schemeClr val="accent4"/>
                </a:solidFill>
              </a:rPr>
              <a:t>Closing    </a:t>
            </a:r>
            <a:r>
              <a:rPr lang="en-US" sz="8000" b="1" dirty="0" smtClean="0"/>
              <a:t>                                                                                            </a:t>
            </a:r>
          </a:p>
          <a:p>
            <a:pPr>
              <a:buNone/>
            </a:pPr>
            <a:r>
              <a:rPr lang="en-US" sz="7200" dirty="0" smtClean="0"/>
              <a:t>Joanne and Stephan decided they would focus their energy on studying for the next exam. They were happy to gain insight from their professors at college. </a:t>
            </a:r>
          </a:p>
          <a:p>
            <a:pPr>
              <a:buNone/>
            </a:pPr>
            <a:r>
              <a:rPr lang="en-US" sz="8000" b="1" dirty="0" smtClean="0">
                <a:solidFill>
                  <a:schemeClr val="accent4"/>
                </a:solidFill>
              </a:rPr>
              <a:t>Comprehension Question</a:t>
            </a:r>
            <a:endParaRPr lang="en-US" sz="8000" dirty="0" smtClean="0">
              <a:solidFill>
                <a:schemeClr val="accent4"/>
              </a:solidFill>
            </a:endParaRPr>
          </a:p>
          <a:p>
            <a:pPr>
              <a:buNone/>
            </a:pPr>
            <a:r>
              <a:rPr lang="en-US" sz="7200" dirty="0" smtClean="0"/>
              <a:t>Were Joanne and Stephan taking geography? </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3F0058"/>
                </a:solidFill>
              </a:rPr>
              <a:t>Defining Misconceptions</a:t>
            </a:r>
            <a:endParaRPr lang="en-US" dirty="0">
              <a:solidFill>
                <a:srgbClr val="3F0058"/>
              </a:solidFill>
            </a:endParaRPr>
          </a:p>
        </p:txBody>
      </p:sp>
      <p:sp>
        <p:nvSpPr>
          <p:cNvPr id="5" name="Text Placeholder 4"/>
          <p:cNvSpPr>
            <a:spLocks noGrp="1"/>
          </p:cNvSpPr>
          <p:nvPr>
            <p:ph idx="1"/>
          </p:nvPr>
        </p:nvSpPr>
        <p:spPr>
          <a:xfrm>
            <a:off x="1318260" y="1447800"/>
            <a:ext cx="7223760" cy="4235823"/>
          </a:xfrm>
        </p:spPr>
        <p:txBody>
          <a:bodyPr>
            <a:normAutofit/>
          </a:bodyPr>
          <a:lstStyle/>
          <a:p>
            <a:pPr>
              <a:buFont typeface="Wingdings" pitchFamily="2" charset="2"/>
              <a:buChar char="q"/>
            </a:pPr>
            <a:r>
              <a:rPr lang="en-US" sz="2400" dirty="0" smtClean="0">
                <a:solidFill>
                  <a:schemeClr val="tx1"/>
                </a:solidFill>
              </a:rPr>
              <a:t>Mistaken concept/flawed knowledge</a:t>
            </a:r>
          </a:p>
          <a:p>
            <a:pPr>
              <a:buFont typeface="Wingdings" pitchFamily="2" charset="2"/>
              <a:buChar char="q"/>
            </a:pPr>
            <a:r>
              <a:rPr lang="en-US" sz="2400" dirty="0" smtClean="0">
                <a:solidFill>
                  <a:schemeClr val="tx1"/>
                </a:solidFill>
              </a:rPr>
              <a:t> Myth/misinformation</a:t>
            </a:r>
          </a:p>
          <a:p>
            <a:pPr lvl="1">
              <a:buFont typeface="Wingdings" panose="05000000000000000000" pitchFamily="2" charset="2"/>
              <a:buChar char="§"/>
            </a:pPr>
            <a:r>
              <a:rPr lang="en-US" dirty="0" smtClean="0">
                <a:solidFill>
                  <a:srgbClr val="3F0058"/>
                </a:solidFill>
              </a:rPr>
              <a:t>see Hughes, </a:t>
            </a:r>
            <a:r>
              <a:rPr lang="en-US" dirty="0" err="1" smtClean="0">
                <a:solidFill>
                  <a:srgbClr val="3F0058"/>
                </a:solidFill>
              </a:rPr>
              <a:t>Lyddy</a:t>
            </a:r>
            <a:r>
              <a:rPr lang="en-US" dirty="0" smtClean="0">
                <a:solidFill>
                  <a:srgbClr val="3F0058"/>
                </a:solidFill>
              </a:rPr>
              <a:t> &amp; </a:t>
            </a:r>
            <a:r>
              <a:rPr lang="en-US" dirty="0" err="1" smtClean="0">
                <a:solidFill>
                  <a:srgbClr val="3F0058"/>
                </a:solidFill>
              </a:rPr>
              <a:t>Lambe</a:t>
            </a:r>
            <a:r>
              <a:rPr lang="en-US" dirty="0">
                <a:solidFill>
                  <a:srgbClr val="3F0058"/>
                </a:solidFill>
              </a:rPr>
              <a:t> </a:t>
            </a:r>
            <a:r>
              <a:rPr lang="en-US" dirty="0" smtClean="0">
                <a:solidFill>
                  <a:srgbClr val="3F0058"/>
                </a:solidFill>
              </a:rPr>
              <a:t>(2013) for review</a:t>
            </a:r>
          </a:p>
          <a:p>
            <a:pPr marL="26988" indent="0">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F0058"/>
                </a:solidFill>
              </a:rPr>
              <a:t>Experiment #3 Results</a:t>
            </a:r>
            <a:endParaRPr lang="en-US" dirty="0">
              <a:solidFill>
                <a:srgbClr val="3F0058"/>
              </a:solidFill>
            </a:endParaRPr>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1040087333"/>
              </p:ext>
            </p:extLst>
          </p:nvPr>
        </p:nvGraphicFramePr>
        <p:xfrm>
          <a:off x="1371600" y="1333500"/>
          <a:ext cx="6934200" cy="4381500"/>
        </p:xfrm>
        <a:graphic>
          <a:graphicData uri="http://schemas.openxmlformats.org/drawingml/2006/chart">
            <c:chart xmlns:c="http://schemas.openxmlformats.org/drawingml/2006/chart" xmlns:r="http://schemas.openxmlformats.org/officeDocument/2006/relationships" r:id="rId2"/>
          </a:graphicData>
        </a:graphic>
      </p:graphicFrame>
      <p:sp>
        <p:nvSpPr>
          <p:cNvPr id="10" name="Rounded Rectangular Callout 9"/>
          <p:cNvSpPr/>
          <p:nvPr/>
        </p:nvSpPr>
        <p:spPr>
          <a:xfrm>
            <a:off x="6629400" y="1676400"/>
            <a:ext cx="1600200" cy="990600"/>
          </a:xfrm>
          <a:prstGeom prst="wedgeRoundRectCallou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1600" dirty="0" smtClean="0">
                <a:latin typeface="Arial" pitchFamily="34" charset="0"/>
                <a:cs typeface="Arial" pitchFamily="34" charset="0"/>
              </a:rPr>
              <a:t>Significance</a:t>
            </a:r>
          </a:p>
          <a:p>
            <a:r>
              <a:rPr lang="en-US" sz="1600" b="1" dirty="0" smtClean="0">
                <a:latin typeface="Arial" pitchFamily="34" charset="0"/>
                <a:cs typeface="Arial" pitchFamily="34" charset="0"/>
              </a:rPr>
              <a:t>F (1, 28) = 8.25</a:t>
            </a:r>
            <a:r>
              <a:rPr lang="en-US" sz="1600" dirty="0" smtClean="0">
                <a:latin typeface="Arial" pitchFamily="34" charset="0"/>
                <a:cs typeface="Arial" pitchFamily="34" charset="0"/>
              </a:rPr>
              <a:t>, p &lt; .05.</a:t>
            </a:r>
            <a:endParaRPr lang="en-US" sz="1600" dirty="0"/>
          </a:p>
        </p:txBody>
      </p:sp>
      <p:sp>
        <p:nvSpPr>
          <p:cNvPr id="11" name="TextBox 10"/>
          <p:cNvSpPr txBox="1"/>
          <p:nvPr/>
        </p:nvSpPr>
        <p:spPr>
          <a:xfrm>
            <a:off x="1143000" y="5791200"/>
            <a:ext cx="6781800" cy="830997"/>
          </a:xfrm>
          <a:prstGeom prst="rect">
            <a:avLst/>
          </a:prstGeom>
          <a:noFill/>
        </p:spPr>
        <p:txBody>
          <a:bodyPr wrap="square" rtlCol="0">
            <a:spAutoFit/>
          </a:bodyPr>
          <a:lstStyle/>
          <a:p>
            <a:pPr algn="ctr"/>
            <a:r>
              <a:rPr lang="en-US" sz="2400" dirty="0" smtClean="0">
                <a:solidFill>
                  <a:srgbClr val="FF0000"/>
                </a:solidFill>
              </a:rPr>
              <a:t>*</a:t>
            </a:r>
            <a:r>
              <a:rPr lang="en-US" sz="2400" dirty="0" smtClean="0"/>
              <a:t> When no refutation was presented participants took longer to read outcome sentence</a:t>
            </a:r>
            <a:endParaRPr 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 #3 Results</a:t>
            </a:r>
            <a:endParaRPr lang="en-US" dirty="0"/>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2369040324"/>
              </p:ext>
            </p:extLst>
          </p:nvPr>
        </p:nvGraphicFramePr>
        <p:xfrm>
          <a:off x="1325563" y="1371600"/>
          <a:ext cx="6523037"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7" name="Rounded Rectangular Callout 6"/>
          <p:cNvSpPr/>
          <p:nvPr/>
        </p:nvSpPr>
        <p:spPr>
          <a:xfrm>
            <a:off x="5029200" y="1447800"/>
            <a:ext cx="1600200" cy="990600"/>
          </a:xfrm>
          <a:prstGeom prst="wedgeRoundRectCallou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1600" dirty="0" smtClean="0">
                <a:latin typeface="Arial" pitchFamily="34" charset="0"/>
                <a:cs typeface="Arial" pitchFamily="34" charset="0"/>
              </a:rPr>
              <a:t>Significance</a:t>
            </a:r>
          </a:p>
          <a:p>
            <a:r>
              <a:rPr lang="en-US" sz="1600" b="1" dirty="0" smtClean="0">
                <a:latin typeface="Arial" pitchFamily="34" charset="0"/>
                <a:cs typeface="Arial" pitchFamily="34" charset="0"/>
              </a:rPr>
              <a:t>t (29) = 10.42</a:t>
            </a:r>
            <a:r>
              <a:rPr lang="en-US" sz="1600" dirty="0" smtClean="0">
                <a:latin typeface="Arial" pitchFamily="34" charset="0"/>
                <a:cs typeface="Arial" pitchFamily="34" charset="0"/>
              </a:rPr>
              <a:t>, p &lt; .05.</a:t>
            </a:r>
            <a:endParaRPr lang="en-US" sz="1600" dirty="0"/>
          </a:p>
        </p:txBody>
      </p:sp>
      <p:sp>
        <p:nvSpPr>
          <p:cNvPr id="8" name="TextBox 7"/>
          <p:cNvSpPr txBox="1"/>
          <p:nvPr/>
        </p:nvSpPr>
        <p:spPr>
          <a:xfrm>
            <a:off x="2286000" y="5738336"/>
            <a:ext cx="4267200" cy="738664"/>
          </a:xfrm>
          <a:prstGeom prst="rect">
            <a:avLst/>
          </a:prstGeom>
          <a:noFill/>
        </p:spPr>
        <p:txBody>
          <a:bodyPr wrap="square" rtlCol="0">
            <a:spAutoFit/>
          </a:bodyPr>
          <a:lstStyle/>
          <a:p>
            <a:r>
              <a:rPr lang="en-US" sz="2400" dirty="0" smtClean="0">
                <a:solidFill>
                  <a:srgbClr val="FF0000"/>
                </a:solidFill>
              </a:rPr>
              <a:t>*</a:t>
            </a:r>
            <a:r>
              <a:rPr lang="en-US" sz="2400" dirty="0" smtClean="0"/>
              <a:t> Average Difference = </a:t>
            </a:r>
            <a:r>
              <a:rPr lang="en-US" sz="2400" dirty="0" smtClean="0">
                <a:solidFill>
                  <a:srgbClr val="FF0000"/>
                </a:solidFill>
              </a:rPr>
              <a:t>10.57</a:t>
            </a:r>
          </a:p>
          <a:p>
            <a:pPr>
              <a:buFont typeface="Arial" pitchFamily="34" charset="0"/>
              <a:buChar char="•"/>
            </a:pP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F0058"/>
                </a:solidFill>
              </a:rPr>
              <a:t>Experiment #4</a:t>
            </a:r>
            <a:endParaRPr lang="en-US" dirty="0">
              <a:solidFill>
                <a:srgbClr val="3F0058"/>
              </a:solidFill>
            </a:endParaRPr>
          </a:p>
        </p:txBody>
      </p:sp>
      <p:sp>
        <p:nvSpPr>
          <p:cNvPr id="3" name="Content Placeholder 2"/>
          <p:cNvSpPr>
            <a:spLocks noGrp="1"/>
          </p:cNvSpPr>
          <p:nvPr>
            <p:ph idx="1"/>
          </p:nvPr>
        </p:nvSpPr>
        <p:spPr>
          <a:xfrm>
            <a:off x="1219200" y="1219200"/>
            <a:ext cx="7223760" cy="4235823"/>
          </a:xfrm>
        </p:spPr>
        <p:txBody>
          <a:bodyPr>
            <a:noAutofit/>
          </a:bodyPr>
          <a:lstStyle/>
          <a:p>
            <a:r>
              <a:rPr lang="en-US" sz="2400" b="1" dirty="0" smtClean="0">
                <a:solidFill>
                  <a:schemeClr val="accent4"/>
                </a:solidFill>
              </a:rPr>
              <a:t>Participant Procedure </a:t>
            </a:r>
            <a:r>
              <a:rPr lang="en-US" sz="2400" dirty="0" smtClean="0"/>
              <a:t>– 22 students enrolled in Psychology Courses at </a:t>
            </a:r>
            <a:r>
              <a:rPr lang="en-US" sz="2400" dirty="0" smtClean="0"/>
              <a:t>MNSU</a:t>
            </a:r>
            <a:endParaRPr lang="en-US" sz="2400" dirty="0" smtClean="0"/>
          </a:p>
          <a:p>
            <a:pPr lvl="1"/>
            <a:r>
              <a:rPr lang="en-US" sz="2400" dirty="0" smtClean="0"/>
              <a:t>Psychology Knowledge Pre-test </a:t>
            </a:r>
          </a:p>
          <a:p>
            <a:pPr lvl="1"/>
            <a:r>
              <a:rPr lang="en-US" sz="2400" dirty="0" smtClean="0"/>
              <a:t>Refutation + Explanation text task</a:t>
            </a:r>
          </a:p>
          <a:p>
            <a:pPr lvl="1"/>
            <a:r>
              <a:rPr lang="en-US" sz="2400" dirty="0" smtClean="0"/>
              <a:t>Psychology Knowledge </a:t>
            </a:r>
            <a:r>
              <a:rPr lang="en-US" sz="2400" dirty="0" smtClean="0"/>
              <a:t>Post-tests</a:t>
            </a:r>
            <a:endParaRPr lang="en-US" sz="2400" dirty="0" smtClean="0"/>
          </a:p>
          <a:p>
            <a:pPr marL="484632" lvl="2" indent="0">
              <a:buNone/>
            </a:pPr>
            <a:r>
              <a:rPr lang="en-US" sz="2200" dirty="0" smtClean="0"/>
              <a:t>(Time 1) = immediate</a:t>
            </a:r>
          </a:p>
          <a:p>
            <a:pPr marL="484632" lvl="2" indent="0">
              <a:buNone/>
            </a:pPr>
            <a:r>
              <a:rPr lang="en-US" sz="2200" dirty="0" smtClean="0"/>
              <a:t>(Time 2) = 7 to 10 days</a:t>
            </a:r>
          </a:p>
          <a:p>
            <a:pPr marL="256032" lvl="1" indent="0">
              <a:buNone/>
            </a:pPr>
            <a:endParaRPr lang="en-US" sz="2400" i="1" dirty="0"/>
          </a:p>
        </p:txBody>
      </p:sp>
    </p:spTree>
    <p:extLst>
      <p:ext uri="{BB962C8B-B14F-4D97-AF65-F5344CB8AC3E}">
        <p14:creationId xmlns:p14="http://schemas.microsoft.com/office/powerpoint/2010/main" val="19038416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7498080" cy="1143000"/>
          </a:xfrm>
        </p:spPr>
        <p:txBody>
          <a:bodyPr/>
          <a:lstStyle/>
          <a:p>
            <a:r>
              <a:rPr lang="en-US" dirty="0" smtClean="0"/>
              <a:t>Experiment #4</a:t>
            </a:r>
            <a:endParaRPr lang="en-US" dirty="0"/>
          </a:p>
        </p:txBody>
      </p:sp>
      <p:sp>
        <p:nvSpPr>
          <p:cNvPr id="3" name="Content Placeholder 2"/>
          <p:cNvSpPr>
            <a:spLocks noGrp="1"/>
          </p:cNvSpPr>
          <p:nvPr>
            <p:ph idx="1"/>
          </p:nvPr>
        </p:nvSpPr>
        <p:spPr>
          <a:xfrm>
            <a:off x="457200" y="762000"/>
            <a:ext cx="8153400" cy="5943600"/>
          </a:xfrm>
        </p:spPr>
        <p:txBody>
          <a:bodyPr>
            <a:normAutofit fontScale="70000" lnSpcReduction="20000"/>
          </a:bodyPr>
          <a:lstStyle/>
          <a:p>
            <a:pPr>
              <a:buNone/>
            </a:pPr>
            <a:r>
              <a:rPr lang="en-US" sz="2300" b="1" dirty="0" smtClean="0">
                <a:solidFill>
                  <a:srgbClr val="0070C0"/>
                </a:solidFill>
              </a:rPr>
              <a:t>Explanation </a:t>
            </a:r>
            <a:r>
              <a:rPr lang="en-US" b="1" dirty="0" smtClean="0"/>
              <a:t>   </a:t>
            </a:r>
            <a:endParaRPr lang="en-US" dirty="0" smtClean="0"/>
          </a:p>
          <a:p>
            <a:pPr>
              <a:buNone/>
            </a:pPr>
            <a:r>
              <a:rPr lang="en-US" sz="2300" dirty="0" smtClean="0"/>
              <a:t>Many measurement scales have been created to assess learning styles in a variety of ways. One problem with all of these measures is there is not one clear method for effectively measure a student’s learning style. Also, there is no evidence to support that matching teaching styles to learning styles is effective. In fact, some educators argue there is danger in encouraging teachers to adapt to students’ styles. Making these arrangements may discourage students from taking responsibility of their own learning. Students who wait for teachers to match teaching to their preferences may not be equipped to face real-world challenges. </a:t>
            </a:r>
          </a:p>
          <a:p>
            <a:pPr>
              <a:buNone/>
            </a:pPr>
            <a:r>
              <a:rPr lang="en-US" sz="2300" b="1" dirty="0" smtClean="0">
                <a:solidFill>
                  <a:srgbClr val="0070C0"/>
                </a:solidFill>
              </a:rPr>
              <a:t>Non-Explanation </a:t>
            </a:r>
            <a:r>
              <a:rPr lang="en-US" b="1" dirty="0" smtClean="0">
                <a:solidFill>
                  <a:srgbClr val="0070C0"/>
                </a:solidFill>
              </a:rPr>
              <a:t>     </a:t>
            </a:r>
            <a:r>
              <a:rPr lang="en-US" b="1" dirty="0" smtClean="0"/>
              <a:t>                                                                                                     </a:t>
            </a:r>
            <a:endParaRPr lang="en-US" dirty="0" smtClean="0"/>
          </a:p>
          <a:p>
            <a:pPr>
              <a:buNone/>
            </a:pPr>
            <a:r>
              <a:rPr lang="en-US" sz="2300" dirty="0" smtClean="0"/>
              <a:t>The geography teacher had become accustomed to Joanne and Stephan visiting during her office hours to ask questions related to the course. They seemed to take great interest in the subject. This was something that many students in an introductory course did not do. The geography teacher spent some time telling Joanne and Stephan how long she had been teaching. She said that she had tried many methods of teaching over the years so students could get the most out of her course. She said she wanted to make sure all of her students understood the basic concepts of geography. </a:t>
            </a:r>
          </a:p>
          <a:p>
            <a:pPr>
              <a:buNone/>
            </a:pPr>
            <a:r>
              <a:rPr lang="en-US" sz="2600" b="1" dirty="0" smtClean="0">
                <a:solidFill>
                  <a:srgbClr val="0070C0"/>
                </a:solidFill>
              </a:rPr>
              <a:t>Correct Outcome</a:t>
            </a:r>
          </a:p>
          <a:p>
            <a:pPr>
              <a:buNone/>
            </a:pPr>
            <a:r>
              <a:rPr lang="en-US" sz="2600" dirty="0" smtClean="0"/>
              <a:t>Their teacher made it clear that teaching </a:t>
            </a:r>
            <a:r>
              <a:rPr lang="en-US" sz="2600" dirty="0" smtClean="0">
                <a:solidFill>
                  <a:srgbClr val="FF0000"/>
                </a:solidFill>
              </a:rPr>
              <a:t>to match learning styles is ineffective.</a:t>
            </a:r>
          </a:p>
          <a:p>
            <a:pPr>
              <a:buNone/>
            </a:pP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F0058"/>
                </a:solidFill>
              </a:rPr>
              <a:t>Experiment #4 Results</a:t>
            </a:r>
            <a:endParaRPr lang="en-US" dirty="0">
              <a:solidFill>
                <a:srgbClr val="3F0058"/>
              </a:solidFill>
            </a:endParaRPr>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2124990481"/>
              </p:ext>
            </p:extLst>
          </p:nvPr>
        </p:nvGraphicFramePr>
        <p:xfrm>
          <a:off x="1371600" y="1333500"/>
          <a:ext cx="6934200" cy="4381500"/>
        </p:xfrm>
        <a:graphic>
          <a:graphicData uri="http://schemas.openxmlformats.org/drawingml/2006/chart">
            <c:chart xmlns:c="http://schemas.openxmlformats.org/drawingml/2006/chart" xmlns:r="http://schemas.openxmlformats.org/officeDocument/2006/relationships" r:id="rId2"/>
          </a:graphicData>
        </a:graphic>
      </p:graphicFrame>
      <p:sp>
        <p:nvSpPr>
          <p:cNvPr id="10" name="Rounded Rectangular Callout 9"/>
          <p:cNvSpPr/>
          <p:nvPr/>
        </p:nvSpPr>
        <p:spPr>
          <a:xfrm>
            <a:off x="6629400" y="1676400"/>
            <a:ext cx="1600200" cy="990600"/>
          </a:xfrm>
          <a:prstGeom prst="wedgeRoundRectCallou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1600" dirty="0" smtClean="0">
                <a:latin typeface="Arial" pitchFamily="34" charset="0"/>
                <a:cs typeface="Arial" pitchFamily="34" charset="0"/>
              </a:rPr>
              <a:t>Significance</a:t>
            </a:r>
          </a:p>
          <a:p>
            <a:r>
              <a:rPr lang="en-US" sz="1600" b="1" dirty="0" smtClean="0">
                <a:latin typeface="Arial" pitchFamily="34" charset="0"/>
                <a:cs typeface="Arial" pitchFamily="34" charset="0"/>
              </a:rPr>
              <a:t>F (1, 20) = 10.07</a:t>
            </a:r>
            <a:r>
              <a:rPr lang="en-US" sz="1600" dirty="0" smtClean="0">
                <a:latin typeface="Arial" pitchFamily="34" charset="0"/>
                <a:cs typeface="Arial" pitchFamily="34" charset="0"/>
              </a:rPr>
              <a:t>, p &lt; .05.</a:t>
            </a:r>
            <a:endParaRPr lang="en-US" sz="1600" dirty="0"/>
          </a:p>
        </p:txBody>
      </p:sp>
      <p:sp>
        <p:nvSpPr>
          <p:cNvPr id="11" name="TextBox 10"/>
          <p:cNvSpPr txBox="1"/>
          <p:nvPr/>
        </p:nvSpPr>
        <p:spPr>
          <a:xfrm>
            <a:off x="838200" y="5791200"/>
            <a:ext cx="8001000" cy="830997"/>
          </a:xfrm>
          <a:prstGeom prst="rect">
            <a:avLst/>
          </a:prstGeom>
          <a:noFill/>
        </p:spPr>
        <p:txBody>
          <a:bodyPr wrap="square" rtlCol="0">
            <a:spAutoFit/>
          </a:bodyPr>
          <a:lstStyle/>
          <a:p>
            <a:r>
              <a:rPr lang="en-US" sz="2400" dirty="0" smtClean="0">
                <a:solidFill>
                  <a:srgbClr val="FF0000"/>
                </a:solidFill>
              </a:rPr>
              <a:t>*</a:t>
            </a:r>
            <a:r>
              <a:rPr lang="en-US" sz="2400" dirty="0" smtClean="0"/>
              <a:t> When no refutation and no explanation was presented participants took longer to read outcome sentence</a:t>
            </a:r>
            <a:endParaRPr lang="en-US" sz="2400" dirty="0"/>
          </a:p>
        </p:txBody>
      </p:sp>
    </p:spTree>
    <p:extLst>
      <p:ext uri="{BB962C8B-B14F-4D97-AF65-F5344CB8AC3E}">
        <p14:creationId xmlns:p14="http://schemas.microsoft.com/office/powerpoint/2010/main" val="32165327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64780" cy="1143000"/>
          </a:xfrm>
        </p:spPr>
        <p:txBody>
          <a:bodyPr/>
          <a:lstStyle/>
          <a:p>
            <a:pPr algn="ctr"/>
            <a:r>
              <a:rPr lang="en-US" dirty="0" smtClean="0">
                <a:solidFill>
                  <a:srgbClr val="3F0058"/>
                </a:solidFill>
              </a:rPr>
              <a:t>Experiment #4 Results Post-Time 1</a:t>
            </a:r>
            <a:endParaRPr lang="en-US" dirty="0">
              <a:solidFill>
                <a:srgbClr val="3F0058"/>
              </a:solidFill>
            </a:endParaRPr>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367241274"/>
              </p:ext>
            </p:extLst>
          </p:nvPr>
        </p:nvGraphicFramePr>
        <p:xfrm>
          <a:off x="1325563" y="1371600"/>
          <a:ext cx="6523037"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7" name="Rounded Rectangular Callout 6"/>
          <p:cNvSpPr/>
          <p:nvPr/>
        </p:nvSpPr>
        <p:spPr>
          <a:xfrm>
            <a:off x="5029200" y="1447800"/>
            <a:ext cx="1600200" cy="990600"/>
          </a:xfrm>
          <a:prstGeom prst="wedgeRoundRectCallou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1600" dirty="0" smtClean="0">
                <a:latin typeface="Arial" pitchFamily="34" charset="0"/>
                <a:cs typeface="Arial" pitchFamily="34" charset="0"/>
              </a:rPr>
              <a:t>Significance</a:t>
            </a:r>
          </a:p>
          <a:p>
            <a:r>
              <a:rPr lang="en-US" sz="1600" b="1" dirty="0" smtClean="0">
                <a:latin typeface="Arial" pitchFamily="34" charset="0"/>
                <a:cs typeface="Arial" pitchFamily="34" charset="0"/>
              </a:rPr>
              <a:t>t (21) = 13.6</a:t>
            </a:r>
            <a:r>
              <a:rPr lang="en-US" sz="1600" b="1" dirty="0">
                <a:latin typeface="Arial" pitchFamily="34" charset="0"/>
                <a:cs typeface="Arial" pitchFamily="34" charset="0"/>
              </a:rPr>
              <a:t>0</a:t>
            </a:r>
            <a:r>
              <a:rPr lang="en-US" sz="1600" b="1" dirty="0" smtClean="0">
                <a:latin typeface="Arial" pitchFamily="34" charset="0"/>
                <a:cs typeface="Arial" pitchFamily="34" charset="0"/>
              </a:rPr>
              <a:t> </a:t>
            </a:r>
            <a:r>
              <a:rPr lang="en-US" sz="1600" dirty="0" smtClean="0">
                <a:latin typeface="Arial" pitchFamily="34" charset="0"/>
                <a:cs typeface="Arial" pitchFamily="34" charset="0"/>
              </a:rPr>
              <a:t>p &lt; .05.</a:t>
            </a:r>
            <a:endParaRPr lang="en-US" sz="1600" dirty="0"/>
          </a:p>
        </p:txBody>
      </p:sp>
      <p:sp>
        <p:nvSpPr>
          <p:cNvPr id="8" name="TextBox 7"/>
          <p:cNvSpPr txBox="1"/>
          <p:nvPr/>
        </p:nvSpPr>
        <p:spPr>
          <a:xfrm>
            <a:off x="2286000" y="5738336"/>
            <a:ext cx="4267200" cy="738664"/>
          </a:xfrm>
          <a:prstGeom prst="rect">
            <a:avLst/>
          </a:prstGeom>
          <a:noFill/>
        </p:spPr>
        <p:txBody>
          <a:bodyPr wrap="square" rtlCol="0">
            <a:spAutoFit/>
          </a:bodyPr>
          <a:lstStyle/>
          <a:p>
            <a:r>
              <a:rPr lang="en-US" sz="2400" dirty="0" smtClean="0">
                <a:solidFill>
                  <a:srgbClr val="FF0000"/>
                </a:solidFill>
              </a:rPr>
              <a:t>*</a:t>
            </a:r>
            <a:r>
              <a:rPr lang="en-US" sz="2400" dirty="0" smtClean="0"/>
              <a:t> Average Difference = </a:t>
            </a:r>
            <a:r>
              <a:rPr lang="en-US" sz="2400" dirty="0" smtClean="0">
                <a:solidFill>
                  <a:srgbClr val="FF0000"/>
                </a:solidFill>
              </a:rPr>
              <a:t>10.77</a:t>
            </a:r>
          </a:p>
          <a:p>
            <a:pPr>
              <a:buFont typeface="Arial" pitchFamily="34" charset="0"/>
              <a:buChar char="•"/>
            </a:pPr>
            <a:endParaRPr lang="en-US" dirty="0"/>
          </a:p>
        </p:txBody>
      </p:sp>
    </p:spTree>
    <p:extLst>
      <p:ext uri="{BB962C8B-B14F-4D97-AF65-F5344CB8AC3E}">
        <p14:creationId xmlns:p14="http://schemas.microsoft.com/office/powerpoint/2010/main" val="35496141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64780" cy="1143000"/>
          </a:xfrm>
        </p:spPr>
        <p:txBody>
          <a:bodyPr/>
          <a:lstStyle/>
          <a:p>
            <a:pPr algn="ctr"/>
            <a:r>
              <a:rPr lang="en-US" dirty="0" smtClean="0">
                <a:solidFill>
                  <a:srgbClr val="3F0058"/>
                </a:solidFill>
              </a:rPr>
              <a:t>Experiment #4: Results Post-Time 2</a:t>
            </a:r>
            <a:endParaRPr lang="en-US" dirty="0">
              <a:solidFill>
                <a:srgbClr val="3F0058"/>
              </a:solidFill>
            </a:endParaRPr>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356677970"/>
              </p:ext>
            </p:extLst>
          </p:nvPr>
        </p:nvGraphicFramePr>
        <p:xfrm>
          <a:off x="1325563" y="1371600"/>
          <a:ext cx="6523037"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7" name="Rounded Rectangular Callout 6"/>
          <p:cNvSpPr/>
          <p:nvPr/>
        </p:nvSpPr>
        <p:spPr>
          <a:xfrm>
            <a:off x="5029200" y="1447800"/>
            <a:ext cx="1600200" cy="990600"/>
          </a:xfrm>
          <a:prstGeom prst="wedgeRoundRectCallou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en-US" sz="1600" dirty="0" smtClean="0">
                <a:latin typeface="Arial" pitchFamily="34" charset="0"/>
                <a:cs typeface="Arial" pitchFamily="34" charset="0"/>
              </a:rPr>
              <a:t>Significance</a:t>
            </a:r>
          </a:p>
          <a:p>
            <a:r>
              <a:rPr lang="en-US" sz="1600" b="1" dirty="0" smtClean="0">
                <a:latin typeface="Arial" pitchFamily="34" charset="0"/>
                <a:cs typeface="Arial" pitchFamily="34" charset="0"/>
              </a:rPr>
              <a:t>t </a:t>
            </a:r>
            <a:r>
              <a:rPr lang="en-US" sz="1600" b="1" dirty="0" smtClean="0">
                <a:latin typeface="Arial" pitchFamily="34" charset="0"/>
                <a:cs typeface="Arial" pitchFamily="34" charset="0"/>
              </a:rPr>
              <a:t>(</a:t>
            </a:r>
            <a:r>
              <a:rPr lang="en-US" sz="1600" b="1" dirty="0" smtClean="0">
                <a:latin typeface="Arial" pitchFamily="34" charset="0"/>
                <a:cs typeface="Arial" pitchFamily="34" charset="0"/>
              </a:rPr>
              <a:t>21)</a:t>
            </a:r>
            <a:r>
              <a:rPr lang="en-US" sz="1600" b="1" dirty="0" smtClean="0">
                <a:latin typeface="Arial" pitchFamily="34" charset="0"/>
                <a:cs typeface="Arial" pitchFamily="34" charset="0"/>
              </a:rPr>
              <a:t> </a:t>
            </a:r>
            <a:r>
              <a:rPr lang="en-US" sz="1600" b="1" dirty="0" smtClean="0">
                <a:latin typeface="Arial" pitchFamily="34" charset="0"/>
                <a:cs typeface="Arial" pitchFamily="34" charset="0"/>
              </a:rPr>
              <a:t>= </a:t>
            </a:r>
            <a:r>
              <a:rPr lang="en-US" sz="1600" b="1" dirty="0" smtClean="0">
                <a:latin typeface="Arial" pitchFamily="34" charset="0"/>
                <a:cs typeface="Arial" pitchFamily="34" charset="0"/>
              </a:rPr>
              <a:t>5.42</a:t>
            </a:r>
            <a:r>
              <a:rPr lang="en-US" sz="1600" dirty="0" smtClean="0">
                <a:latin typeface="Arial" pitchFamily="34" charset="0"/>
                <a:cs typeface="Arial" pitchFamily="34" charset="0"/>
              </a:rPr>
              <a:t>, </a:t>
            </a:r>
            <a:r>
              <a:rPr lang="en-US" sz="1600" dirty="0" smtClean="0">
                <a:latin typeface="Arial" pitchFamily="34" charset="0"/>
                <a:cs typeface="Arial" pitchFamily="34" charset="0"/>
              </a:rPr>
              <a:t>p &lt; .05.</a:t>
            </a:r>
            <a:endParaRPr lang="en-US" sz="1600" dirty="0"/>
          </a:p>
        </p:txBody>
      </p:sp>
      <p:sp>
        <p:nvSpPr>
          <p:cNvPr id="8" name="TextBox 7"/>
          <p:cNvSpPr txBox="1"/>
          <p:nvPr/>
        </p:nvSpPr>
        <p:spPr>
          <a:xfrm>
            <a:off x="2286000" y="5738336"/>
            <a:ext cx="4267200" cy="738664"/>
          </a:xfrm>
          <a:prstGeom prst="rect">
            <a:avLst/>
          </a:prstGeom>
          <a:noFill/>
        </p:spPr>
        <p:txBody>
          <a:bodyPr wrap="square" rtlCol="0">
            <a:spAutoFit/>
          </a:bodyPr>
          <a:lstStyle/>
          <a:p>
            <a:r>
              <a:rPr lang="en-US" sz="2400" dirty="0" smtClean="0">
                <a:solidFill>
                  <a:srgbClr val="FF0000"/>
                </a:solidFill>
              </a:rPr>
              <a:t>Average Difference = </a:t>
            </a:r>
            <a:r>
              <a:rPr lang="en-US" sz="2400" dirty="0" smtClean="0">
                <a:solidFill>
                  <a:srgbClr val="FF0000"/>
                </a:solidFill>
              </a:rPr>
              <a:t>3.27</a:t>
            </a:r>
            <a:endParaRPr lang="en-US" sz="2400" dirty="0" smtClean="0">
              <a:solidFill>
                <a:srgbClr val="FF0000"/>
              </a:solidFill>
            </a:endParaRPr>
          </a:p>
          <a:p>
            <a:pPr>
              <a:buFont typeface="Arial" pitchFamily="34" charset="0"/>
              <a:buChar char="•"/>
            </a:pPr>
            <a:endParaRPr lang="en-US" dirty="0"/>
          </a:p>
        </p:txBody>
      </p:sp>
    </p:spTree>
    <p:extLst>
      <p:ext uri="{BB962C8B-B14F-4D97-AF65-F5344CB8AC3E}">
        <p14:creationId xmlns:p14="http://schemas.microsoft.com/office/powerpoint/2010/main" val="5015666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solidFill>
                  <a:srgbClr val="3F0058"/>
                </a:solidFill>
              </a:rPr>
              <a:t>Experiment #</a:t>
            </a:r>
            <a:r>
              <a:rPr lang="en-US" dirty="0" smtClean="0">
                <a:solidFill>
                  <a:srgbClr val="3F0058"/>
                </a:solidFill>
              </a:rPr>
              <a:t>4 </a:t>
            </a:r>
            <a:r>
              <a:rPr lang="en-US" dirty="0">
                <a:solidFill>
                  <a:srgbClr val="3F0058"/>
                </a:solidFill>
              </a:rPr>
              <a:t>Results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59277800"/>
              </p:ext>
            </p:extLst>
          </p:nvPr>
        </p:nvGraphicFramePr>
        <p:xfrm>
          <a:off x="1317625" y="1735138"/>
          <a:ext cx="7224713" cy="42354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802200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F0058"/>
                </a:solidFill>
              </a:rPr>
              <a:t>Implications &amp; Limitations</a:t>
            </a:r>
            <a:endParaRPr lang="en-US" dirty="0">
              <a:solidFill>
                <a:srgbClr val="3F0058"/>
              </a:solidFill>
            </a:endParaRPr>
          </a:p>
        </p:txBody>
      </p:sp>
      <p:sp>
        <p:nvSpPr>
          <p:cNvPr id="3" name="Content Placeholder 2"/>
          <p:cNvSpPr>
            <a:spLocks noGrp="1"/>
          </p:cNvSpPr>
          <p:nvPr>
            <p:ph sz="half" idx="2"/>
          </p:nvPr>
        </p:nvSpPr>
        <p:spPr>
          <a:xfrm>
            <a:off x="1386840" y="1447800"/>
            <a:ext cx="3413760" cy="4724400"/>
          </a:xfrm>
          <a:solidFill>
            <a:schemeClr val="accent6"/>
          </a:solidFill>
        </p:spPr>
        <p:txBody>
          <a:bodyPr>
            <a:normAutofit/>
          </a:bodyPr>
          <a:lstStyle/>
          <a:p>
            <a:pPr>
              <a:buFont typeface="Wingdings" pitchFamily="2" charset="2"/>
              <a:buChar char="q"/>
            </a:pPr>
            <a:r>
              <a:rPr lang="en-US" sz="2400" dirty="0" smtClean="0"/>
              <a:t>Knowledge is resistant to change</a:t>
            </a:r>
          </a:p>
          <a:p>
            <a:pPr>
              <a:buFont typeface="Wingdings" pitchFamily="2" charset="2"/>
              <a:buChar char="q"/>
            </a:pPr>
            <a:r>
              <a:rPr lang="en-US" sz="2400" dirty="0" smtClean="0"/>
              <a:t>Change occurs with reading intervention</a:t>
            </a:r>
          </a:p>
          <a:p>
            <a:pPr>
              <a:buFont typeface="Wingdings" pitchFamily="2" charset="2"/>
              <a:buChar char="q"/>
            </a:pPr>
            <a:r>
              <a:rPr lang="en-US" sz="2400" dirty="0" smtClean="0"/>
              <a:t>Benefits of reading comprehension</a:t>
            </a:r>
          </a:p>
          <a:p>
            <a:pPr>
              <a:buFont typeface="Wingdings" pitchFamily="2" charset="2"/>
              <a:buChar char="q"/>
            </a:pPr>
            <a:r>
              <a:rPr lang="en-US" sz="2400" dirty="0"/>
              <a:t>Realistic assessment of </a:t>
            </a:r>
            <a:r>
              <a:rPr lang="en-US" sz="2400" dirty="0" smtClean="0"/>
              <a:t>knowledge</a:t>
            </a:r>
            <a:endParaRPr lang="en-US" sz="2400" dirty="0"/>
          </a:p>
          <a:p>
            <a:pPr>
              <a:buFont typeface="Wingdings" pitchFamily="2" charset="2"/>
              <a:buChar char="q"/>
            </a:pPr>
            <a:endParaRPr lang="en-US" dirty="0"/>
          </a:p>
        </p:txBody>
      </p:sp>
      <p:sp>
        <p:nvSpPr>
          <p:cNvPr id="4" name="Content Placeholder 3"/>
          <p:cNvSpPr>
            <a:spLocks noGrp="1"/>
          </p:cNvSpPr>
          <p:nvPr>
            <p:ph sz="quarter" idx="4"/>
          </p:nvPr>
        </p:nvSpPr>
        <p:spPr>
          <a:xfrm>
            <a:off x="5223734" y="1447800"/>
            <a:ext cx="3310666" cy="4724400"/>
          </a:xfrm>
          <a:solidFill>
            <a:schemeClr val="accent6"/>
          </a:solidFill>
        </p:spPr>
        <p:txBody>
          <a:bodyPr>
            <a:normAutofit/>
          </a:bodyPr>
          <a:lstStyle/>
          <a:p>
            <a:r>
              <a:rPr lang="en-US" sz="2400" dirty="0" smtClean="0"/>
              <a:t>Change </a:t>
            </a:r>
            <a:r>
              <a:rPr lang="en-US" sz="2400" dirty="0"/>
              <a:t>with refutation may be </a:t>
            </a:r>
            <a:r>
              <a:rPr lang="en-US" sz="2400" dirty="0" smtClean="0"/>
              <a:t>short-lived</a:t>
            </a:r>
          </a:p>
          <a:p>
            <a:r>
              <a:rPr lang="en-US" sz="2400" dirty="0"/>
              <a:t>Temporary change in knowledge does not = change in belief</a:t>
            </a:r>
          </a:p>
          <a:p>
            <a:r>
              <a:rPr lang="en-US" sz="2400" dirty="0" smtClean="0"/>
              <a:t>Framework can be implemented into instruction</a:t>
            </a:r>
          </a:p>
          <a:p>
            <a:pPr lvl="1"/>
            <a:endParaRPr lang="en-US" dirty="0" smtClean="0"/>
          </a:p>
          <a:p>
            <a:pPr lvl="1"/>
            <a:endParaRPr lang="en-US" dirty="0"/>
          </a:p>
        </p:txBody>
      </p:sp>
      <p:sp>
        <p:nvSpPr>
          <p:cNvPr id="7" name="Text Placeholder 6"/>
          <p:cNvSpPr>
            <a:spLocks noGrp="1"/>
          </p:cNvSpPr>
          <p:nvPr>
            <p:ph type="body" idx="1"/>
          </p:nvPr>
        </p:nvSpPr>
        <p:spPr/>
        <p:txBody>
          <a:bodyPr/>
          <a:lstStyle/>
          <a:p>
            <a:endParaRPr lang="en-US" dirty="0"/>
          </a:p>
        </p:txBody>
      </p:sp>
      <p:sp>
        <p:nvSpPr>
          <p:cNvPr id="8" name="Text Placeholder 7"/>
          <p:cNvSpPr>
            <a:spLocks noGrp="1"/>
          </p:cNvSpPr>
          <p:nvPr>
            <p:ph type="body" sz="quarter" idx="3"/>
          </p:nvPr>
        </p:nvSpPr>
        <p:spPr/>
        <p:txBody>
          <a:bodyPr/>
          <a:lstStyle/>
          <a:p>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498080" cy="1143000"/>
          </a:xfrm>
        </p:spPr>
        <p:txBody>
          <a:bodyPr/>
          <a:lstStyle/>
          <a:p>
            <a:r>
              <a:rPr lang="en-US" dirty="0" smtClean="0">
                <a:solidFill>
                  <a:srgbClr val="3F0058"/>
                </a:solidFill>
              </a:rPr>
              <a:t>References</a:t>
            </a:r>
            <a:endParaRPr lang="en-US" dirty="0">
              <a:solidFill>
                <a:srgbClr val="3F0058"/>
              </a:solidFill>
            </a:endParaRPr>
          </a:p>
        </p:txBody>
      </p:sp>
      <p:sp>
        <p:nvSpPr>
          <p:cNvPr id="3" name="Content Placeholder 2"/>
          <p:cNvSpPr>
            <a:spLocks noGrp="1"/>
          </p:cNvSpPr>
          <p:nvPr>
            <p:ph idx="1"/>
          </p:nvPr>
        </p:nvSpPr>
        <p:spPr>
          <a:xfrm>
            <a:off x="457200" y="381000"/>
            <a:ext cx="8229600" cy="6172200"/>
          </a:xfrm>
        </p:spPr>
        <p:txBody>
          <a:bodyPr>
            <a:noAutofit/>
          </a:bodyPr>
          <a:lstStyle/>
          <a:p>
            <a:r>
              <a:rPr lang="en-US" sz="1200" dirty="0" smtClean="0"/>
              <a:t>Friedrich, J. (1996). Assessing students’ perceptions of Psychology as a science: Validation of a self-report measure. </a:t>
            </a:r>
            <a:r>
              <a:rPr lang="en-US" sz="1200" i="1" dirty="0" smtClean="0"/>
              <a:t>Teaching of Psychology, 23 </a:t>
            </a:r>
            <a:r>
              <a:rPr lang="en-US" sz="1200" dirty="0" smtClean="0"/>
              <a:t>(1), 7-13.</a:t>
            </a:r>
          </a:p>
          <a:p>
            <a:r>
              <a:rPr lang="en-US" sz="1200" dirty="0"/>
              <a:t>Hughes, S., </a:t>
            </a:r>
            <a:r>
              <a:rPr lang="en-US" sz="1200" dirty="0" err="1"/>
              <a:t>Lyddy</a:t>
            </a:r>
            <a:r>
              <a:rPr lang="en-US" sz="1200" dirty="0"/>
              <a:t>, F., &amp; </a:t>
            </a:r>
            <a:r>
              <a:rPr lang="en-US" sz="1200" dirty="0" err="1"/>
              <a:t>Lambe</a:t>
            </a:r>
            <a:r>
              <a:rPr lang="en-US" sz="1200" dirty="0"/>
              <a:t>, S. (2013). Misconceptions about Psychological Science: A Review. Psychology Learning &amp; </a:t>
            </a:r>
            <a:r>
              <a:rPr lang="en-US" sz="1200" dirty="0" smtClean="0"/>
              <a:t>Teaching.</a:t>
            </a:r>
          </a:p>
          <a:p>
            <a:r>
              <a:rPr lang="en-US" sz="1200" dirty="0" smtClean="0"/>
              <a:t>Kowalski, P., &amp; Taylor, A. K. (2009). The effect of refuting misconceptions in the introductory psychology class. </a:t>
            </a:r>
            <a:r>
              <a:rPr lang="en-US" sz="1200" i="1" dirty="0" smtClean="0"/>
              <a:t>Teaching of Psychology, 36</a:t>
            </a:r>
            <a:r>
              <a:rPr lang="en-US" sz="1200" dirty="0" smtClean="0"/>
              <a:t>, 153-159. </a:t>
            </a:r>
          </a:p>
          <a:p>
            <a:r>
              <a:rPr lang="en-US" sz="1200" dirty="0" smtClean="0"/>
              <a:t>Lilienfeld, S. O., Lynn, S.J, Ruscio, J., and Beyerstein, B.L. (2010). </a:t>
            </a:r>
            <a:r>
              <a:rPr lang="en-US" sz="1200" i="1" dirty="0" smtClean="0"/>
              <a:t>50 great myths of popular psychology: Shattering widespread misconceptions about human behavior</a:t>
            </a:r>
            <a:r>
              <a:rPr lang="en-US" sz="1200" dirty="0" smtClean="0"/>
              <a:t>. Malden, MA: Wiley-Blackwell.</a:t>
            </a:r>
          </a:p>
          <a:p>
            <a:r>
              <a:rPr lang="en-US" sz="1200" dirty="0" smtClean="0"/>
              <a:t>McCutcheon, L. E. (1991). A new test of misconceptions about psychology. </a:t>
            </a:r>
            <a:r>
              <a:rPr lang="en-US" sz="1200" i="1" dirty="0" smtClean="0"/>
              <a:t>Psychological</a:t>
            </a:r>
            <a:r>
              <a:rPr lang="en-US" sz="1200" dirty="0" smtClean="0"/>
              <a:t> </a:t>
            </a:r>
            <a:r>
              <a:rPr lang="en-US" sz="1200" i="1" dirty="0" smtClean="0"/>
              <a:t>Reports, 68, </a:t>
            </a:r>
            <a:r>
              <a:rPr lang="en-US" sz="1200" dirty="0" smtClean="0"/>
              <a:t>647-653.</a:t>
            </a:r>
          </a:p>
          <a:p>
            <a:r>
              <a:rPr lang="en-US" sz="1200" dirty="0" smtClean="0"/>
              <a:t>McKeachie, W. J. (1960) Changes in scores on the Northwestern Misconceptions Test in elementary psychology courses. </a:t>
            </a:r>
            <a:r>
              <a:rPr lang="en-US" sz="1200" i="1" dirty="0" smtClean="0"/>
              <a:t>Journal of Educational Psychology</a:t>
            </a:r>
            <a:r>
              <a:rPr lang="en-US" sz="1200" dirty="0" smtClean="0"/>
              <a:t>, </a:t>
            </a:r>
            <a:r>
              <a:rPr lang="en-US" sz="1200" i="1" dirty="0" smtClean="0"/>
              <a:t>51</a:t>
            </a:r>
            <a:r>
              <a:rPr lang="en-US" sz="1200" dirty="0" smtClean="0"/>
              <a:t>, 240-244.</a:t>
            </a:r>
          </a:p>
          <a:p>
            <a:r>
              <a:rPr lang="en-US" sz="1200" dirty="0" smtClean="0"/>
              <a:t>Myers, J. L., &amp; O’Brien, E. J. (1998). Accessing the discourse representation during reading. </a:t>
            </a:r>
            <a:r>
              <a:rPr lang="en-US" sz="1200" i="1" dirty="0" smtClean="0"/>
              <a:t>Discourse Processes</a:t>
            </a:r>
            <a:r>
              <a:rPr lang="en-US" sz="1200" dirty="0" smtClean="0"/>
              <a:t>, 26(2&amp;3), 131-157.</a:t>
            </a:r>
          </a:p>
          <a:p>
            <a:r>
              <a:rPr lang="en-US" sz="1200" dirty="0" smtClean="0"/>
              <a:t>Myers, D. G. (2011). </a:t>
            </a:r>
            <a:r>
              <a:rPr lang="en-US" sz="1200" i="1" dirty="0" smtClean="0"/>
              <a:t>Exploring Psychology 8</a:t>
            </a:r>
            <a:r>
              <a:rPr lang="en-US" sz="1200" i="1" baseline="30000" dirty="0" smtClean="0"/>
              <a:t>th</a:t>
            </a:r>
            <a:r>
              <a:rPr lang="en-US" sz="1200" i="1" dirty="0" smtClean="0"/>
              <a:t> Ed. </a:t>
            </a:r>
            <a:r>
              <a:rPr lang="en-US" sz="1200" dirty="0" smtClean="0"/>
              <a:t>Worth Publishers, New York, NY.</a:t>
            </a:r>
          </a:p>
          <a:p>
            <a:r>
              <a:rPr lang="en-US" sz="1200" dirty="0" smtClean="0"/>
              <a:t>Nixon, H. K. (1925). Popular answers to some psychological questions. </a:t>
            </a:r>
            <a:r>
              <a:rPr lang="en-US" sz="1200" i="1" dirty="0" smtClean="0"/>
              <a:t>American Journal of Psychology</a:t>
            </a:r>
            <a:r>
              <a:rPr lang="en-US" sz="1200" dirty="0" smtClean="0"/>
              <a:t>, </a:t>
            </a:r>
            <a:r>
              <a:rPr lang="en-US" sz="1200" i="1" dirty="0" smtClean="0"/>
              <a:t>36</a:t>
            </a:r>
            <a:r>
              <a:rPr lang="en-US" sz="1200" dirty="0" smtClean="0"/>
              <a:t>, 418-423.</a:t>
            </a:r>
          </a:p>
          <a:p>
            <a:r>
              <a:rPr lang="en-US" sz="1200" dirty="0" smtClean="0"/>
              <a:t>O’Brien, E. J., &amp; Myers, J. L. (1999). Text comprehension: A view from the bottom-up. In S. R. Goldman, A. C. Graesser, &amp; P. van den Broek (Eds.), </a:t>
            </a:r>
            <a:r>
              <a:rPr lang="en-US" sz="1200" i="1" dirty="0" smtClean="0"/>
              <a:t>Narrative comprehension,</a:t>
            </a:r>
            <a:r>
              <a:rPr lang="en-US" sz="1200" dirty="0" smtClean="0"/>
              <a:t> </a:t>
            </a:r>
            <a:r>
              <a:rPr lang="en-US" sz="1200" i="1" dirty="0" smtClean="0"/>
              <a:t>causality, and coherence: Essays in honor of Tom Trabasso </a:t>
            </a:r>
            <a:r>
              <a:rPr lang="en-US" sz="1200" dirty="0" smtClean="0"/>
              <a:t>(pp. 35-53). Mahwah, NJ: Lawrence Erlbaum Associates, Inc.</a:t>
            </a:r>
          </a:p>
          <a:p>
            <a:r>
              <a:rPr lang="en-US" sz="1200" dirty="0" smtClean="0"/>
              <a:t>Posner, G. J., Strike, K. A., Hewson, P. W., &amp; Gertzog, W. A. (1982). Accommodation of a scientific conception : Toward a theory of conceptual change. </a:t>
            </a:r>
            <a:r>
              <a:rPr lang="en-US" sz="1200" i="1" dirty="0" smtClean="0"/>
              <a:t>Science Education, 66 </a:t>
            </a:r>
            <a:r>
              <a:rPr lang="en-US" sz="1200" dirty="0" smtClean="0"/>
              <a:t>(2), 211-227.</a:t>
            </a:r>
          </a:p>
          <a:p>
            <a:r>
              <a:rPr lang="en-US" sz="1200" dirty="0" smtClean="0"/>
              <a:t>Vaughan, E. D. (1977) Misconceptions about psychology among introductory psychology students. </a:t>
            </a:r>
            <a:r>
              <a:rPr lang="en-US" sz="1200" i="1" dirty="0" smtClean="0"/>
              <a:t>Teaching of Psychology</a:t>
            </a:r>
            <a:r>
              <a:rPr lang="en-US" sz="1200" dirty="0" smtClean="0"/>
              <a:t>, </a:t>
            </a:r>
            <a:r>
              <a:rPr lang="en-US" sz="1200" i="1" dirty="0" smtClean="0"/>
              <a:t>4</a:t>
            </a:r>
            <a:r>
              <a:rPr lang="en-US" sz="1200" dirty="0" smtClean="0"/>
              <a:t>, 138-141.</a:t>
            </a:r>
          </a:p>
          <a:p>
            <a:pPr>
              <a:buNone/>
            </a:pPr>
            <a:r>
              <a:rPr lang="en-US" sz="1200" dirty="0" smtClean="0"/>
              <a:t/>
            </a:r>
            <a:br>
              <a:rPr lang="en-US" sz="1200" dirty="0" smtClean="0"/>
            </a:br>
            <a:r>
              <a:rPr lang="en-US" sz="1200" dirty="0" smtClean="0"/>
              <a:t> </a:t>
            </a:r>
          </a:p>
          <a:p>
            <a:endParaRPr lang="en-US" sz="1200" dirty="0" smtClean="0"/>
          </a:p>
          <a:p>
            <a:endParaRPr lang="en-US" sz="1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F0058"/>
                </a:solidFill>
              </a:rPr>
              <a:t>Examples of Misconceptions in Psychology</a:t>
            </a:r>
            <a:endParaRPr lang="en-US" dirty="0">
              <a:solidFill>
                <a:srgbClr val="3F0058"/>
              </a:solidFill>
            </a:endParaRPr>
          </a:p>
        </p:txBody>
      </p:sp>
      <p:sp>
        <p:nvSpPr>
          <p:cNvPr id="4" name="Content Placeholder 3"/>
          <p:cNvSpPr>
            <a:spLocks noGrp="1"/>
          </p:cNvSpPr>
          <p:nvPr>
            <p:ph idx="1"/>
          </p:nvPr>
        </p:nvSpPr>
        <p:spPr>
          <a:xfrm>
            <a:off x="990600" y="1524000"/>
            <a:ext cx="7223760" cy="4235823"/>
          </a:xfrm>
        </p:spPr>
        <p:txBody>
          <a:bodyPr>
            <a:noAutofit/>
          </a:bodyPr>
          <a:lstStyle/>
          <a:p>
            <a:pPr lvl="1">
              <a:buFont typeface="Wingdings" panose="05000000000000000000" pitchFamily="2" charset="2"/>
              <a:buChar char="§"/>
            </a:pPr>
            <a:r>
              <a:rPr lang="en-US" sz="2400" dirty="0" smtClean="0"/>
              <a:t>Students </a:t>
            </a:r>
            <a:r>
              <a:rPr lang="en-US" sz="2400" dirty="0"/>
              <a:t>learn best when teaching styles are </a:t>
            </a:r>
            <a:r>
              <a:rPr lang="en-US" sz="2400" dirty="0" smtClean="0"/>
              <a:t>matched </a:t>
            </a:r>
            <a:r>
              <a:rPr lang="en-US" sz="2400" dirty="0"/>
              <a:t>to their learning </a:t>
            </a:r>
            <a:r>
              <a:rPr lang="en-US" sz="2400" dirty="0" smtClean="0"/>
              <a:t>styles</a:t>
            </a:r>
          </a:p>
          <a:p>
            <a:pPr lvl="1">
              <a:buFont typeface="Wingdings" panose="05000000000000000000" pitchFamily="2" charset="2"/>
              <a:buChar char="§"/>
            </a:pPr>
            <a:r>
              <a:rPr lang="en-US" sz="2400" dirty="0" smtClean="0"/>
              <a:t>Individuals </a:t>
            </a:r>
            <a:r>
              <a:rPr lang="en-US" sz="2400" dirty="0"/>
              <a:t>commonly repress memories of </a:t>
            </a:r>
            <a:r>
              <a:rPr lang="en-US" sz="2400" dirty="0" smtClean="0"/>
              <a:t>traumatic experiences</a:t>
            </a:r>
          </a:p>
          <a:p>
            <a:pPr lvl="1">
              <a:buFont typeface="Wingdings" panose="05000000000000000000" pitchFamily="2" charset="2"/>
              <a:buChar char="§"/>
            </a:pPr>
            <a:r>
              <a:rPr lang="en-US" sz="2400" dirty="0"/>
              <a:t>Low self-esteem is a major cause of psychological </a:t>
            </a:r>
            <a:r>
              <a:rPr lang="en-US" sz="2400" dirty="0" smtClean="0"/>
              <a:t>problems</a:t>
            </a:r>
          </a:p>
          <a:p>
            <a:pPr lvl="1">
              <a:buFont typeface="Wingdings" panose="05000000000000000000" pitchFamily="2" charset="2"/>
              <a:buChar char="§"/>
            </a:pPr>
            <a:r>
              <a:rPr lang="en-US" sz="2400" dirty="0"/>
              <a:t>Men and women communicate in completely different </a:t>
            </a:r>
            <a:r>
              <a:rPr lang="en-US" sz="2400" dirty="0" smtClean="0"/>
              <a:t>ways</a:t>
            </a:r>
          </a:p>
          <a:p>
            <a:pPr lvl="1">
              <a:buFont typeface="Wingdings" panose="05000000000000000000" pitchFamily="2" charset="2"/>
              <a:buChar char="§"/>
            </a:pPr>
            <a:r>
              <a:rPr lang="en-US" sz="2400" dirty="0"/>
              <a:t>Adolescence is inevitably a time of psychological turmoil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9620" y="152400"/>
            <a:ext cx="7840980" cy="1143000"/>
          </a:xfrm>
        </p:spPr>
        <p:txBody>
          <a:bodyPr/>
          <a:lstStyle/>
          <a:p>
            <a:r>
              <a:rPr lang="en-US" dirty="0" smtClean="0">
                <a:solidFill>
                  <a:srgbClr val="3F0058"/>
                </a:solidFill>
              </a:rPr>
              <a:t>Why Care about Psychological Misconceptions?</a:t>
            </a:r>
            <a:endParaRPr lang="en-US" dirty="0">
              <a:solidFill>
                <a:srgbClr val="3F0058"/>
              </a:solidFill>
            </a:endParaRPr>
          </a:p>
        </p:txBody>
      </p:sp>
      <p:sp>
        <p:nvSpPr>
          <p:cNvPr id="7" name="Text Placeholder 6"/>
          <p:cNvSpPr>
            <a:spLocks noGrp="1"/>
          </p:cNvSpPr>
          <p:nvPr>
            <p:ph type="body" idx="1"/>
          </p:nvPr>
        </p:nvSpPr>
        <p:spPr>
          <a:xfrm>
            <a:off x="1295400" y="1295400"/>
            <a:ext cx="3429000" cy="639762"/>
          </a:xfrm>
          <a:solidFill>
            <a:schemeClr val="bg2"/>
          </a:solidFill>
        </p:spPr>
        <p:txBody>
          <a:bodyPr/>
          <a:lstStyle/>
          <a:p>
            <a:r>
              <a:rPr lang="en-US" sz="2400" dirty="0" smtClean="0"/>
              <a:t>Student-centered</a:t>
            </a:r>
            <a:endParaRPr lang="en-US" sz="2400" dirty="0"/>
          </a:p>
        </p:txBody>
      </p:sp>
      <p:sp>
        <p:nvSpPr>
          <p:cNvPr id="5" name="Content Placeholder 4"/>
          <p:cNvSpPr>
            <a:spLocks noGrp="1"/>
          </p:cNvSpPr>
          <p:nvPr>
            <p:ph sz="half" idx="2"/>
          </p:nvPr>
        </p:nvSpPr>
        <p:spPr>
          <a:xfrm>
            <a:off x="1066800" y="2209800"/>
            <a:ext cx="3505200" cy="3657600"/>
          </a:xfrm>
        </p:spPr>
        <p:txBody>
          <a:bodyPr>
            <a:normAutofit/>
          </a:bodyPr>
          <a:lstStyle/>
          <a:p>
            <a:pPr>
              <a:buFont typeface="Arial" pitchFamily="34" charset="0"/>
              <a:buChar char="•"/>
            </a:pPr>
            <a:r>
              <a:rPr lang="en-US" sz="2400" dirty="0"/>
              <a:t>P</a:t>
            </a:r>
            <a:r>
              <a:rPr lang="en-US" sz="2400" dirty="0" smtClean="0"/>
              <a:t>rior knowledge is often flawed</a:t>
            </a:r>
          </a:p>
          <a:p>
            <a:pPr>
              <a:buFont typeface="Arial" pitchFamily="34" charset="0"/>
              <a:buChar char="•"/>
            </a:pPr>
            <a:r>
              <a:rPr lang="en-US" sz="2400" dirty="0" smtClean="0"/>
              <a:t>Competency of psychology knowledge</a:t>
            </a:r>
          </a:p>
          <a:p>
            <a:pPr>
              <a:buFont typeface="Arial" pitchFamily="34" charset="0"/>
              <a:buChar char="•"/>
            </a:pPr>
            <a:r>
              <a:rPr lang="en-US" sz="2400" dirty="0" smtClean="0"/>
              <a:t>Critical thinking/application</a:t>
            </a:r>
          </a:p>
          <a:p>
            <a:endParaRPr lang="en-US" dirty="0" smtClean="0"/>
          </a:p>
          <a:p>
            <a:endParaRPr lang="en-US" dirty="0" smtClean="0"/>
          </a:p>
          <a:p>
            <a:endParaRPr lang="en-US" dirty="0"/>
          </a:p>
        </p:txBody>
      </p:sp>
      <p:sp>
        <p:nvSpPr>
          <p:cNvPr id="8" name="Text Placeholder 7"/>
          <p:cNvSpPr>
            <a:spLocks noGrp="1"/>
          </p:cNvSpPr>
          <p:nvPr>
            <p:ph type="body" sz="quarter" idx="3"/>
          </p:nvPr>
        </p:nvSpPr>
        <p:spPr>
          <a:xfrm>
            <a:off x="5132294" y="1265238"/>
            <a:ext cx="3429000" cy="639762"/>
          </a:xfrm>
          <a:solidFill>
            <a:schemeClr val="bg2"/>
          </a:solidFill>
        </p:spPr>
        <p:txBody>
          <a:bodyPr/>
          <a:lstStyle/>
          <a:p>
            <a:r>
              <a:rPr lang="en-US" sz="2400" dirty="0" smtClean="0"/>
              <a:t>Discipline-centered</a:t>
            </a:r>
            <a:endParaRPr lang="en-US" sz="2400" dirty="0"/>
          </a:p>
        </p:txBody>
      </p:sp>
      <p:sp>
        <p:nvSpPr>
          <p:cNvPr id="9" name="Content Placeholder 8"/>
          <p:cNvSpPr>
            <a:spLocks noGrp="1"/>
          </p:cNvSpPr>
          <p:nvPr>
            <p:ph sz="quarter" idx="4"/>
          </p:nvPr>
        </p:nvSpPr>
        <p:spPr>
          <a:xfrm>
            <a:off x="4953000" y="2209800"/>
            <a:ext cx="3246120" cy="3505201"/>
          </a:xfrm>
        </p:spPr>
        <p:txBody>
          <a:bodyPr>
            <a:noAutofit/>
          </a:bodyPr>
          <a:lstStyle/>
          <a:p>
            <a:pPr>
              <a:buFont typeface="Arial" pitchFamily="34" charset="0"/>
              <a:buChar char="•"/>
            </a:pPr>
            <a:r>
              <a:rPr lang="en-US" sz="2400" dirty="0" smtClean="0"/>
              <a:t>Awareness of flawed knowledge</a:t>
            </a:r>
          </a:p>
          <a:p>
            <a:pPr>
              <a:buFont typeface="Arial" pitchFamily="34" charset="0"/>
              <a:buChar char="•"/>
            </a:pPr>
            <a:r>
              <a:rPr lang="en-US" sz="2400" dirty="0" smtClean="0"/>
              <a:t>Commitment to change knowledge</a:t>
            </a:r>
          </a:p>
          <a:p>
            <a:pPr>
              <a:buFont typeface="Arial" pitchFamily="34" charset="0"/>
              <a:buChar char="•"/>
            </a:pPr>
            <a:r>
              <a:rPr lang="en-US" sz="2400" dirty="0" smtClean="0"/>
              <a:t>Prominence as scientifically literate field</a:t>
            </a:r>
          </a:p>
        </p:txBody>
      </p:sp>
      <p:pic>
        <p:nvPicPr>
          <p:cNvPr id="1026" name="Picture 2" descr="http://www.psychologicalscience.org/images/ps-cover-for-journal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4648200"/>
            <a:ext cx="1419225" cy="20478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1100" y="76200"/>
            <a:ext cx="7498080" cy="1143000"/>
          </a:xfrm>
        </p:spPr>
        <p:txBody>
          <a:bodyPr/>
          <a:lstStyle/>
          <a:p>
            <a:r>
              <a:rPr lang="en-US" dirty="0" smtClean="0">
                <a:solidFill>
                  <a:srgbClr val="3F0058"/>
                </a:solidFill>
              </a:rPr>
              <a:t>Psychology Misconception Assessments</a:t>
            </a:r>
            <a:endParaRPr lang="en-US" dirty="0">
              <a:solidFill>
                <a:srgbClr val="3F0058"/>
              </a:solidFill>
            </a:endParaRPr>
          </a:p>
        </p:txBody>
      </p:sp>
      <p:sp>
        <p:nvSpPr>
          <p:cNvPr id="3" name="Content Placeholder 2"/>
          <p:cNvSpPr>
            <a:spLocks noGrp="1"/>
          </p:cNvSpPr>
          <p:nvPr>
            <p:ph idx="1"/>
          </p:nvPr>
        </p:nvSpPr>
        <p:spPr>
          <a:xfrm>
            <a:off x="762000" y="1219200"/>
            <a:ext cx="8001000" cy="5257800"/>
          </a:xfrm>
        </p:spPr>
        <p:txBody>
          <a:bodyPr>
            <a:normAutofit fontScale="92500" lnSpcReduction="10000"/>
          </a:bodyPr>
          <a:lstStyle/>
          <a:p>
            <a:pPr lvl="0">
              <a:buNone/>
            </a:pPr>
            <a:r>
              <a:rPr lang="en-US" sz="2400" b="1" dirty="0" smtClean="0">
                <a:solidFill>
                  <a:schemeClr val="accent4"/>
                </a:solidFill>
              </a:rPr>
              <a:t>Examples</a:t>
            </a:r>
          </a:p>
          <a:p>
            <a:pPr lvl="1"/>
            <a:r>
              <a:rPr lang="en-US" sz="2000" dirty="0" smtClean="0"/>
              <a:t>Nixon (1925) 30 Item T/F assessment</a:t>
            </a:r>
          </a:p>
          <a:p>
            <a:pPr lvl="1"/>
            <a:r>
              <a:rPr lang="en-US" sz="2000" dirty="0" smtClean="0"/>
              <a:t>McKeachie’s (1960) Northwestern Misconception Test</a:t>
            </a:r>
          </a:p>
          <a:p>
            <a:pPr lvl="1"/>
            <a:r>
              <a:rPr lang="en-US" sz="2000" dirty="0" smtClean="0"/>
              <a:t>Vaughn’s (1977) Common Belief Test </a:t>
            </a:r>
          </a:p>
          <a:p>
            <a:pPr lvl="1"/>
            <a:r>
              <a:rPr lang="en-US" sz="2000" dirty="0" smtClean="0"/>
              <a:t>Friedrich’s (1996) Psychology as a Science Test</a:t>
            </a:r>
          </a:p>
          <a:p>
            <a:pPr lvl="1"/>
            <a:r>
              <a:rPr lang="en-US" sz="2000" dirty="0" smtClean="0"/>
              <a:t>McCutcheon Test of Misconceptions (1991)</a:t>
            </a:r>
          </a:p>
          <a:p>
            <a:pPr>
              <a:buNone/>
            </a:pPr>
            <a:r>
              <a:rPr lang="en-US" sz="2400" b="1" dirty="0" smtClean="0">
                <a:solidFill>
                  <a:schemeClr val="accent4"/>
                </a:solidFill>
              </a:rPr>
              <a:t>What They Have in Common</a:t>
            </a:r>
          </a:p>
          <a:p>
            <a:pPr lvl="1"/>
            <a:r>
              <a:rPr lang="en-US" sz="2200" dirty="0" smtClean="0"/>
              <a:t>Assess Psychology Students at Introductory Level </a:t>
            </a:r>
          </a:p>
          <a:p>
            <a:endParaRPr lang="en-US" dirty="0" smtClean="0"/>
          </a:p>
          <a:p>
            <a:pPr lvl="1"/>
            <a:endParaRPr lang="en-US" dirty="0" smtClean="0"/>
          </a:p>
          <a:p>
            <a:pPr lvl="1">
              <a:buNone/>
            </a:pPr>
            <a:r>
              <a:rPr lang="en-US" sz="2200" dirty="0" smtClean="0"/>
              <a:t>	RESISTANT TO MISCONCEPTION REVISION!!!</a:t>
            </a:r>
            <a:endParaRPr lang="en-US" sz="2200" dirty="0"/>
          </a:p>
        </p:txBody>
      </p:sp>
      <p:sp>
        <p:nvSpPr>
          <p:cNvPr id="4" name="Down Arrow 3"/>
          <p:cNvSpPr/>
          <p:nvPr/>
        </p:nvSpPr>
        <p:spPr>
          <a:xfrm>
            <a:off x="3810000" y="4953000"/>
            <a:ext cx="762000" cy="9144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3F0058"/>
                </a:solidFill>
              </a:rPr>
              <a:t>Goals of Current Research</a:t>
            </a:r>
          </a:p>
        </p:txBody>
      </p:sp>
      <p:sp>
        <p:nvSpPr>
          <p:cNvPr id="3" name="Content Placeholder 2"/>
          <p:cNvSpPr>
            <a:spLocks noGrp="1"/>
          </p:cNvSpPr>
          <p:nvPr>
            <p:ph idx="1"/>
          </p:nvPr>
        </p:nvSpPr>
        <p:spPr>
          <a:xfrm>
            <a:off x="838200" y="1295401"/>
            <a:ext cx="7703820" cy="4675094"/>
          </a:xfrm>
        </p:spPr>
        <p:txBody>
          <a:bodyPr>
            <a:normAutofit/>
          </a:bodyPr>
          <a:lstStyle/>
          <a:p>
            <a:pPr marL="457200" indent="-457200">
              <a:buFont typeface="+mj-lt"/>
              <a:buAutoNum type="arabicPeriod"/>
            </a:pPr>
            <a:r>
              <a:rPr lang="en-US" sz="2400" dirty="0"/>
              <a:t>Identify relevant misconceptions in Psychology students</a:t>
            </a:r>
          </a:p>
          <a:p>
            <a:pPr marL="457200" indent="-457200">
              <a:buFont typeface="+mj-lt"/>
              <a:buAutoNum type="arabicPeriod"/>
            </a:pPr>
            <a:r>
              <a:rPr lang="en-US" sz="2400" dirty="0"/>
              <a:t>Determine the impact of psychology course work on current misconceptions</a:t>
            </a:r>
          </a:p>
          <a:p>
            <a:pPr marL="457200" indent="-457200">
              <a:buFont typeface="+mj-lt"/>
              <a:buAutoNum type="arabicPeriod"/>
            </a:pPr>
            <a:r>
              <a:rPr lang="en-US" sz="2400" dirty="0" smtClean="0"/>
              <a:t>Use method of knowledge revision in reading comprehension task to target misconceptions</a:t>
            </a:r>
          </a:p>
          <a:p>
            <a:pPr marL="457200" indent="-457200">
              <a:buFont typeface="+mj-lt"/>
              <a:buAutoNum type="arabicPeriod"/>
            </a:pPr>
            <a:r>
              <a:rPr lang="en-US" sz="2400" dirty="0" smtClean="0"/>
              <a:t>Apply laboratory results to teaching and learning</a:t>
            </a:r>
            <a:endParaRPr lang="en-US" sz="2400" dirty="0"/>
          </a:p>
          <a:p>
            <a:pPr marL="26988" indent="0">
              <a:buNone/>
            </a:pPr>
            <a:endParaRPr lang="en-US" sz="2000"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7498080" cy="1143000"/>
          </a:xfrm>
        </p:spPr>
        <p:txBody>
          <a:bodyPr/>
          <a:lstStyle/>
          <a:p>
            <a:r>
              <a:rPr lang="en-US" dirty="0" smtClean="0">
                <a:solidFill>
                  <a:srgbClr val="3F0058"/>
                </a:solidFill>
              </a:rPr>
              <a:t>Experiments 1 &amp; 2</a:t>
            </a:r>
            <a:endParaRPr lang="en-US" dirty="0">
              <a:solidFill>
                <a:srgbClr val="3F0058"/>
              </a:solidFill>
            </a:endParaRPr>
          </a:p>
        </p:txBody>
      </p:sp>
      <p:sp>
        <p:nvSpPr>
          <p:cNvPr id="3" name="Content Placeholder 2"/>
          <p:cNvSpPr>
            <a:spLocks noGrp="1"/>
          </p:cNvSpPr>
          <p:nvPr>
            <p:ph idx="1"/>
          </p:nvPr>
        </p:nvSpPr>
        <p:spPr>
          <a:xfrm>
            <a:off x="838200" y="914400"/>
            <a:ext cx="7703820" cy="4675094"/>
          </a:xfrm>
        </p:spPr>
        <p:txBody>
          <a:bodyPr>
            <a:noAutofit/>
          </a:bodyPr>
          <a:lstStyle/>
          <a:p>
            <a:r>
              <a:rPr lang="en-US" sz="2400" b="1" dirty="0" smtClean="0">
                <a:solidFill>
                  <a:schemeClr val="accent4"/>
                </a:solidFill>
              </a:rPr>
              <a:t>“Psychology Knowledge” Assessment </a:t>
            </a:r>
            <a:r>
              <a:rPr lang="en-US" sz="2400" dirty="0" smtClean="0"/>
              <a:t>– 100 T/F Questions</a:t>
            </a:r>
          </a:p>
          <a:p>
            <a:pPr lvl="1"/>
            <a:r>
              <a:rPr lang="en-US" sz="2400" dirty="0" smtClean="0"/>
              <a:t>Lilienfeld et al. (2010) </a:t>
            </a:r>
            <a:r>
              <a:rPr lang="en-US" sz="2400" i="1" dirty="0" smtClean="0"/>
              <a:t>50 Great Myths of Popular Psychology </a:t>
            </a:r>
            <a:r>
              <a:rPr lang="en-US" sz="2400" dirty="0" smtClean="0"/>
              <a:t>combined with basic </a:t>
            </a:r>
            <a:r>
              <a:rPr lang="en-US" sz="2400" dirty="0" err="1" smtClean="0"/>
              <a:t>Psyc</a:t>
            </a:r>
            <a:r>
              <a:rPr lang="en-US" sz="2400" dirty="0" smtClean="0"/>
              <a:t>. content from Myers (2011) </a:t>
            </a:r>
            <a:r>
              <a:rPr lang="en-US" sz="2400" i="1" dirty="0" smtClean="0"/>
              <a:t>Exploring Psychology, 8</a:t>
            </a:r>
            <a:r>
              <a:rPr lang="en-US" sz="2400" i="1" baseline="30000" dirty="0" smtClean="0"/>
              <a:t>th</a:t>
            </a:r>
            <a:r>
              <a:rPr lang="en-US" sz="2400" i="1" dirty="0" smtClean="0"/>
              <a:t> Ed.</a:t>
            </a:r>
          </a:p>
          <a:p>
            <a:r>
              <a:rPr lang="en-US" sz="2400" b="1" dirty="0" smtClean="0">
                <a:solidFill>
                  <a:schemeClr val="accent4"/>
                </a:solidFill>
              </a:rPr>
              <a:t>Demographic Assessment </a:t>
            </a:r>
            <a:r>
              <a:rPr lang="en-US" sz="2400" dirty="0" smtClean="0"/>
              <a:t>– (e.g., age, gender, year in college, number of psychology courses taken) </a:t>
            </a:r>
          </a:p>
          <a:p>
            <a:pPr lvl="1"/>
            <a:r>
              <a:rPr lang="en-US" sz="2400" dirty="0" smtClean="0">
                <a:solidFill>
                  <a:srgbClr val="FF0000"/>
                </a:solidFill>
              </a:rPr>
              <a:t>Experiment 1</a:t>
            </a:r>
            <a:r>
              <a:rPr lang="en-US" sz="2400" dirty="0" smtClean="0"/>
              <a:t>:  70 </a:t>
            </a:r>
            <a:r>
              <a:rPr lang="en-US" sz="2400" dirty="0" smtClean="0"/>
              <a:t>MNSU students </a:t>
            </a:r>
            <a:r>
              <a:rPr lang="en-US" sz="2400" dirty="0" smtClean="0"/>
              <a:t>taking a psychology course</a:t>
            </a:r>
          </a:p>
          <a:p>
            <a:pPr lvl="1"/>
            <a:r>
              <a:rPr lang="en-US" sz="2400" dirty="0" smtClean="0">
                <a:solidFill>
                  <a:srgbClr val="FF0000"/>
                </a:solidFill>
              </a:rPr>
              <a:t>Experiment 2:  </a:t>
            </a:r>
            <a:r>
              <a:rPr lang="en-US" sz="2400" dirty="0" smtClean="0"/>
              <a:t>48 students who were either taking Introductory Psychology or who were Senior-level majors </a:t>
            </a:r>
            <a:endParaRPr lang="en-US" sz="2400" i="1" dirty="0"/>
          </a:p>
        </p:txBody>
      </p:sp>
    </p:spTree>
    <p:extLst>
      <p:ext uri="{BB962C8B-B14F-4D97-AF65-F5344CB8AC3E}">
        <p14:creationId xmlns:p14="http://schemas.microsoft.com/office/powerpoint/2010/main" val="26243940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F0058"/>
                </a:solidFill>
              </a:rPr>
              <a:t>Experiment #1 Results</a:t>
            </a:r>
            <a:endParaRPr lang="en-US" dirty="0">
              <a:solidFill>
                <a:srgbClr val="3F0058"/>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338980875"/>
              </p:ext>
            </p:extLst>
          </p:nvPr>
        </p:nvGraphicFramePr>
        <p:xfrm>
          <a:off x="1371600" y="1371600"/>
          <a:ext cx="5921375" cy="382746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219200" y="5334000"/>
            <a:ext cx="7924800" cy="2123658"/>
          </a:xfrm>
          <a:prstGeom prst="rect">
            <a:avLst/>
          </a:prstGeom>
          <a:noFill/>
        </p:spPr>
        <p:txBody>
          <a:bodyPr wrap="square" rtlCol="0">
            <a:spAutoFit/>
          </a:bodyPr>
          <a:lstStyle/>
          <a:p>
            <a:r>
              <a:rPr lang="en-US" sz="2400" dirty="0" smtClean="0">
                <a:solidFill>
                  <a:srgbClr val="FF0000"/>
                </a:solidFill>
              </a:rPr>
              <a:t>Average</a:t>
            </a:r>
            <a:r>
              <a:rPr lang="en-US" sz="2400" dirty="0" smtClean="0"/>
              <a:t> Score Across Participants = </a:t>
            </a:r>
            <a:r>
              <a:rPr lang="en-US" sz="2400" b="1" dirty="0" smtClean="0">
                <a:solidFill>
                  <a:srgbClr val="FF0000"/>
                </a:solidFill>
              </a:rPr>
              <a:t>27.67</a:t>
            </a:r>
          </a:p>
          <a:p>
            <a:pPr marL="342900" indent="-342900">
              <a:buFont typeface="Arial" pitchFamily="34" charset="0"/>
              <a:buChar char="•"/>
            </a:pPr>
            <a:r>
              <a:rPr lang="en-US" sz="2400" dirty="0" smtClean="0"/>
              <a:t>Main Effect of Year in College </a:t>
            </a:r>
          </a:p>
          <a:p>
            <a:pPr lvl="1"/>
            <a:r>
              <a:rPr lang="en-US" sz="2000" dirty="0" smtClean="0"/>
              <a:t>F(3</a:t>
            </a:r>
            <a:r>
              <a:rPr lang="en-US" sz="2000" dirty="0"/>
              <a:t>, 66) = 3.91 </a:t>
            </a:r>
            <a:r>
              <a:rPr lang="en-US" sz="2000" dirty="0" err="1"/>
              <a:t>Mse</a:t>
            </a:r>
            <a:r>
              <a:rPr lang="en-US" sz="2000" dirty="0"/>
              <a:t> = 41.43, p &lt;.05 </a:t>
            </a:r>
            <a:endParaRPr lang="en-US" sz="2000" dirty="0" smtClean="0"/>
          </a:p>
          <a:p>
            <a:endParaRPr lang="en-US" sz="2400" dirty="0"/>
          </a:p>
          <a:p>
            <a:endParaRPr lang="en-US" dirty="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498080" cy="1143000"/>
          </a:xfrm>
        </p:spPr>
        <p:txBody>
          <a:bodyPr/>
          <a:lstStyle/>
          <a:p>
            <a:r>
              <a:rPr lang="en-US" dirty="0" smtClean="0">
                <a:solidFill>
                  <a:srgbClr val="3F0058"/>
                </a:solidFill>
              </a:rPr>
              <a:t>#1 Results Continued:</a:t>
            </a:r>
            <a:endParaRPr lang="en-US" dirty="0">
              <a:solidFill>
                <a:srgbClr val="3F0058"/>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99851608"/>
              </p:ext>
            </p:extLst>
          </p:nvPr>
        </p:nvGraphicFramePr>
        <p:xfrm>
          <a:off x="959643" y="838200"/>
          <a:ext cx="7224713" cy="423545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533400" y="5105400"/>
            <a:ext cx="8382000" cy="1631216"/>
          </a:xfrm>
          <a:prstGeom prst="rect">
            <a:avLst/>
          </a:prstGeom>
          <a:noFill/>
        </p:spPr>
        <p:txBody>
          <a:bodyPr wrap="square" rtlCol="0">
            <a:spAutoFit/>
          </a:bodyPr>
          <a:lstStyle/>
          <a:p>
            <a:pPr>
              <a:buFont typeface="Arial" pitchFamily="34" charset="0"/>
              <a:buChar char="•"/>
            </a:pPr>
            <a:r>
              <a:rPr lang="en-US" dirty="0" smtClean="0">
                <a:latin typeface="Arial" pitchFamily="34" charset="0"/>
                <a:cs typeface="Arial" pitchFamily="34" charset="0"/>
              </a:rPr>
              <a:t> </a:t>
            </a:r>
            <a:r>
              <a:rPr lang="en-US" sz="2000" b="1" dirty="0" smtClean="0">
                <a:solidFill>
                  <a:srgbClr val="FF0000"/>
                </a:solidFill>
                <a:latin typeface="Arial" pitchFamily="34" charset="0"/>
                <a:cs typeface="Arial" pitchFamily="34" charset="0"/>
              </a:rPr>
              <a:t>Psychology majors </a:t>
            </a:r>
            <a:r>
              <a:rPr lang="en-US" sz="2000" dirty="0" smtClean="0">
                <a:latin typeface="Arial" pitchFamily="34" charset="0"/>
                <a:cs typeface="Arial" pitchFamily="34" charset="0"/>
              </a:rPr>
              <a:t>performed better than non-majors, </a:t>
            </a:r>
            <a:r>
              <a:rPr lang="en-US" sz="2000" b="1" dirty="0" smtClean="0">
                <a:latin typeface="Arial" pitchFamily="34" charset="0"/>
                <a:cs typeface="Arial" pitchFamily="34" charset="0"/>
              </a:rPr>
              <a:t>t(68) = 3.05</a:t>
            </a:r>
            <a:r>
              <a:rPr lang="en-US" sz="2000" dirty="0" smtClean="0">
                <a:latin typeface="Arial" pitchFamily="34" charset="0"/>
                <a:cs typeface="Arial" pitchFamily="34" charset="0"/>
              </a:rPr>
              <a:t>, </a:t>
            </a:r>
          </a:p>
          <a:p>
            <a:r>
              <a:rPr lang="en-US" sz="2000" dirty="0" smtClean="0">
                <a:latin typeface="Arial" pitchFamily="34" charset="0"/>
                <a:cs typeface="Arial" pitchFamily="34" charset="0"/>
              </a:rPr>
              <a:t>	p &lt; .05.  </a:t>
            </a:r>
          </a:p>
          <a:p>
            <a:pPr>
              <a:buFont typeface="Arial" pitchFamily="34" charset="0"/>
              <a:buChar char="•"/>
            </a:pPr>
            <a:r>
              <a:rPr lang="en-US" sz="2000" dirty="0" smtClean="0">
                <a:latin typeface="Arial" pitchFamily="34" charset="0"/>
                <a:cs typeface="Arial" pitchFamily="34" charset="0"/>
              </a:rPr>
              <a:t> Students having completed either </a:t>
            </a:r>
            <a:r>
              <a:rPr lang="en-US" sz="2000" b="1" dirty="0" smtClean="0">
                <a:solidFill>
                  <a:srgbClr val="FF0000"/>
                </a:solidFill>
                <a:latin typeface="Arial" pitchFamily="34" charset="0"/>
                <a:cs typeface="Arial" pitchFamily="34" charset="0"/>
              </a:rPr>
              <a:t>Statistics for Psychology</a:t>
            </a:r>
            <a:r>
              <a:rPr lang="en-US" sz="2000" dirty="0" smtClean="0">
                <a:latin typeface="Arial" pitchFamily="34" charset="0"/>
                <a:cs typeface="Arial" pitchFamily="34" charset="0"/>
              </a:rPr>
              <a:t>,</a:t>
            </a:r>
            <a:r>
              <a:rPr lang="en-US" sz="2000" b="1" dirty="0" smtClean="0">
                <a:latin typeface="Arial" pitchFamily="34" charset="0"/>
                <a:cs typeface="Arial" pitchFamily="34" charset="0"/>
              </a:rPr>
              <a:t> t(68) = 	3.55</a:t>
            </a:r>
            <a:r>
              <a:rPr lang="en-US" sz="2000" dirty="0" smtClean="0">
                <a:latin typeface="Arial" pitchFamily="34" charset="0"/>
                <a:cs typeface="Arial" pitchFamily="34" charset="0"/>
              </a:rPr>
              <a:t>, p &lt; .05 or </a:t>
            </a:r>
            <a:r>
              <a:rPr lang="en-US" sz="2000" b="1" dirty="0" smtClean="0">
                <a:solidFill>
                  <a:srgbClr val="FF0000"/>
                </a:solidFill>
                <a:latin typeface="Arial" pitchFamily="34" charset="0"/>
                <a:cs typeface="Arial" pitchFamily="34" charset="0"/>
              </a:rPr>
              <a:t>Research Methods </a:t>
            </a:r>
            <a:r>
              <a:rPr lang="en-US" sz="2000" dirty="0" smtClean="0">
                <a:latin typeface="Arial" pitchFamily="34" charset="0"/>
                <a:cs typeface="Arial" pitchFamily="34" charset="0"/>
              </a:rPr>
              <a:t>performed better than those 	who had not, </a:t>
            </a:r>
            <a:r>
              <a:rPr lang="en-US" sz="2000" b="1" dirty="0" smtClean="0">
                <a:latin typeface="Arial" pitchFamily="34" charset="0"/>
                <a:cs typeface="Arial" pitchFamily="34" charset="0"/>
              </a:rPr>
              <a:t>t(68) = 4.54</a:t>
            </a:r>
            <a:r>
              <a:rPr lang="en-US" sz="2000" dirty="0" smtClean="0">
                <a:latin typeface="Arial" pitchFamily="34" charset="0"/>
                <a:cs typeface="Arial" pitchFamily="34" charset="0"/>
              </a:rPr>
              <a:t>, p &lt; .05</a:t>
            </a:r>
            <a:endParaRPr lang="en-US"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3|0.2"/>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ailored">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ailored">
      <a:fillStyleLst>
        <a:gradFill rotWithShape="1">
          <a:gsLst>
            <a:gs pos="0">
              <a:schemeClr val="phClr">
                <a:tint val="90000"/>
                <a:satMod val="125000"/>
              </a:schemeClr>
            </a:gs>
            <a:gs pos="100000">
              <a:schemeClr val="phClr">
                <a:shade val="80000"/>
                <a:satMod val="115000"/>
              </a:schemeClr>
            </a:gs>
          </a:gsLst>
          <a:lin ang="5400000" scaled="0"/>
        </a:gradFill>
        <a:gradFill rotWithShape="1">
          <a:gsLst>
            <a:gs pos="0">
              <a:schemeClr val="phClr">
                <a:tint val="85000"/>
                <a:satMod val="150000"/>
              </a:schemeClr>
            </a:gs>
            <a:gs pos="35000">
              <a:schemeClr val="phClr">
                <a:tint val="65000"/>
                <a:satMod val="175000"/>
              </a:schemeClr>
            </a:gs>
            <a:gs pos="100000">
              <a:schemeClr val="phClr">
                <a:tint val="55000"/>
                <a:satMod val="200000"/>
              </a:schemeClr>
            </a:gs>
            <a:gs pos="100000">
              <a:schemeClr val="phClr">
                <a:tint val="50000"/>
                <a:satMod val="225000"/>
              </a:schemeClr>
            </a:gs>
          </a:gsLst>
          <a:path path="circle">
            <a:fillToRect l="100000" t="100000" r="100000" b="100000"/>
          </a:path>
        </a:gradFill>
        <a:blipFill rotWithShape="1">
          <a:blip xmlns:r="http://schemas.openxmlformats.org/officeDocument/2006/relationships" r:embed="rId1">
            <a:duotone>
              <a:schemeClr val="phClr">
                <a:shade val="78000"/>
                <a:satMod val="115000"/>
              </a:schemeClr>
              <a:schemeClr val="phClr">
                <a:tint val="84000"/>
                <a:satMod val="135000"/>
              </a:schemeClr>
            </a:duotone>
          </a:blip>
          <a:tile tx="0" ty="0" sx="100000" sy="100000" flip="none" algn="tl"/>
        </a:blipFill>
      </a:fillStyleLst>
      <a:lnStyleLst>
        <a:ln w="6350" cap="flat" cmpd="sng" algn="ctr">
          <a:solidFill>
            <a:schemeClr val="phClr">
              <a:shade val="95000"/>
              <a:alpha val="90000"/>
              <a:satMod val="115000"/>
            </a:schemeClr>
          </a:solidFill>
          <a:prstDash val="solid"/>
        </a:ln>
        <a:ln w="12700" cap="flat" cmpd="sng" algn="ctr">
          <a:solidFill>
            <a:schemeClr val="phClr">
              <a:shade val="95000"/>
              <a:alpha val="90000"/>
              <a:satMod val="115000"/>
            </a:schemeClr>
          </a:solidFill>
          <a:prstDash val="solid"/>
        </a:ln>
        <a:ln w="19050" cap="flat" cmpd="sng" algn="ctr">
          <a:solidFill>
            <a:schemeClr val="phClr">
              <a:shade val="95000"/>
              <a:alpha val="90000"/>
              <a:satMod val="115000"/>
            </a:schemeClr>
          </a:solidFill>
          <a:prstDash val="solid"/>
        </a:ln>
      </a:lnStyleLst>
      <a:effectStyleLst>
        <a:effectStyle>
          <a:effectLst>
            <a:softEdge rad="25400"/>
          </a:effectLst>
        </a:effectStyle>
        <a:effectStyle>
          <a:effectLst>
            <a:innerShdw blurRad="76200" dist="12700" dir="13500000">
              <a:srgbClr val="FFFFFF">
                <a:alpha val="60000"/>
              </a:srgbClr>
            </a:innerShdw>
          </a:effectLst>
          <a:scene3d>
            <a:camera prst="orthographicFront">
              <a:rot lat="0" lon="0" rev="0"/>
            </a:camera>
            <a:lightRig rig="balanced" dir="tl">
              <a:rot lat="0" lon="0" rev="3600000"/>
            </a:lightRig>
          </a:scene3d>
          <a:sp3d>
            <a:bevelT w="12700" h="25400" prst="softRound"/>
          </a:sp3d>
        </a:effectStyle>
        <a:effectStyle>
          <a:effectLst>
            <a:outerShdw blurRad="38100" dist="25400" dir="5400000" sx="102000" sy="102000" rotWithShape="0">
              <a:srgbClr val="808080">
                <a:alpha val="75000"/>
              </a:srgbClr>
            </a:outerShdw>
          </a:effectLst>
          <a:scene3d>
            <a:camera prst="orthographicFront">
              <a:rot lat="0" lon="0" rev="0"/>
            </a:camera>
            <a:lightRig rig="twoPt" dir="l">
              <a:rot lat="0" lon="0" rev="4200000"/>
            </a:lightRig>
          </a:scene3d>
          <a:sp3d prstMaterial="softmetal">
            <a:bevelT w="12700" h="50800" prst="softRound"/>
          </a:sp3d>
        </a:effectStyle>
      </a:effectStyleLst>
      <a:bgFillStyleLst>
        <a:solidFill>
          <a:schemeClr val="phClr"/>
        </a:solidFill>
        <a:gradFill rotWithShape="1">
          <a:gsLst>
            <a:gs pos="0">
              <a:schemeClr val="phClr">
                <a:tint val="40000"/>
                <a:satMod val="350000"/>
              </a:schemeClr>
            </a:gs>
            <a:gs pos="40000">
              <a:schemeClr val="phClr">
                <a:tint val="80000"/>
                <a:shade val="99000"/>
                <a:satMod val="150000"/>
              </a:schemeClr>
            </a:gs>
            <a:gs pos="100000">
              <a:schemeClr val="phClr">
                <a:shade val="20000"/>
                <a:satMod val="255000"/>
              </a:schemeClr>
            </a:gs>
          </a:gsLst>
          <a:lin ang="5400000" scaled="0"/>
        </a:gradFill>
        <a:blipFill rotWithShape="1">
          <a:blip xmlns:r="http://schemas.openxmlformats.org/officeDocument/2006/relationships" r:embed="rId2">
            <a:duotone>
              <a:schemeClr val="phClr">
                <a:shade val="82000"/>
                <a:satMod val="115000"/>
              </a:schemeClr>
              <a:schemeClr val="phClr">
                <a:tint val="90000"/>
                <a:satMod val="135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4966</TotalTime>
  <Words>1612</Words>
  <Application>Microsoft Office PowerPoint</Application>
  <PresentationFormat>On-screen Show (4:3)</PresentationFormat>
  <Paragraphs>190</Paragraphs>
  <Slides>29</Slides>
  <Notes>2</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Tailored</vt:lpstr>
      <vt:lpstr>When Will They Learn? Evaluating the Pervasiveness of “50 Great Myths of Popular Psychology” in Psychology Students Toward a Process for Instruction  </vt:lpstr>
      <vt:lpstr>Defining Misconceptions</vt:lpstr>
      <vt:lpstr>Examples of Misconceptions in Psychology</vt:lpstr>
      <vt:lpstr>Why Care about Psychological Misconceptions?</vt:lpstr>
      <vt:lpstr>Psychology Misconception Assessments</vt:lpstr>
      <vt:lpstr>Goals of Current Research</vt:lpstr>
      <vt:lpstr>Experiments 1 &amp; 2</vt:lpstr>
      <vt:lpstr>Experiment #1 Results</vt:lpstr>
      <vt:lpstr>#1 Results Continued:</vt:lpstr>
      <vt:lpstr>Experiment #2 Results</vt:lpstr>
      <vt:lpstr> Revising Misconceptions  </vt:lpstr>
      <vt:lpstr> Resonance Model of Text Comprehension </vt:lpstr>
      <vt:lpstr>      Resonance Model </vt:lpstr>
      <vt:lpstr>Memory Processes &amp; Knowledge Revision: KReC Framework</vt:lpstr>
      <vt:lpstr>PowerPoint Presentation</vt:lpstr>
      <vt:lpstr>Experiment #3 Refutation Texts</vt:lpstr>
      <vt:lpstr>Experiment #3</vt:lpstr>
      <vt:lpstr>Example Text: Students learn best when teaching styles are matched to their learning styles </vt:lpstr>
      <vt:lpstr>PowerPoint Presentation</vt:lpstr>
      <vt:lpstr>Experiment #3 Results</vt:lpstr>
      <vt:lpstr>Experiment #3 Results</vt:lpstr>
      <vt:lpstr>Experiment #4</vt:lpstr>
      <vt:lpstr>Experiment #4</vt:lpstr>
      <vt:lpstr>Experiment #4 Results</vt:lpstr>
      <vt:lpstr>Experiment #4 Results Post-Time 1</vt:lpstr>
      <vt:lpstr>Experiment #4: Results Post-Time 2</vt:lpstr>
      <vt:lpstr>Experiment #4 Results</vt:lpstr>
      <vt:lpstr>Implications &amp; Limitations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Evaluating Student Misconceptions of Psychology Knowledge Towards a Process of Revision</dc:title>
  <dc:creator>Karla Lassonde</dc:creator>
  <cp:lastModifiedBy>Lassonde</cp:lastModifiedBy>
  <cp:revision>103</cp:revision>
  <dcterms:created xsi:type="dcterms:W3CDTF">2012-01-06T00:08:30Z</dcterms:created>
  <dcterms:modified xsi:type="dcterms:W3CDTF">2013-10-11T19:25:18Z</dcterms:modified>
</cp:coreProperties>
</file>